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tif" ContentType="image/tif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97" r:id="rId10"/>
    <p:sldId id="264" r:id="rId11"/>
    <p:sldId id="265" r:id="rId12"/>
    <p:sldId id="266" r:id="rId13"/>
    <p:sldId id="280" r:id="rId14"/>
    <p:sldId id="293" r:id="rId15"/>
    <p:sldId id="286" r:id="rId16"/>
    <p:sldId id="285" r:id="rId17"/>
    <p:sldId id="296" r:id="rId18"/>
    <p:sldId id="292" r:id="rId19"/>
    <p:sldId id="279" r:id="rId20"/>
    <p:sldId id="287" r:id="rId21"/>
    <p:sldId id="288" r:id="rId22"/>
    <p:sldId id="295" r:id="rId23"/>
    <p:sldId id="289" r:id="rId24"/>
    <p:sldId id="290" r:id="rId25"/>
    <p:sldId id="294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81" r:id="rId39"/>
    <p:sldId id="282" r:id="rId40"/>
    <p:sldId id="283" r:id="rId41"/>
    <p:sldId id="284" r:id="rId4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14"/>
    <p:restoredTop sz="94684"/>
  </p:normalViewPr>
  <p:slideViewPr>
    <p:cSldViewPr snapToGrid="0" snapToObjects="1">
      <p:cViewPr varScale="1">
        <p:scale>
          <a:sx n="89" d="100"/>
          <a:sy n="89" d="100"/>
        </p:scale>
        <p:origin x="8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  <a:lvl2pPr marL="0" indent="228600" algn="ctr">
              <a:spcBef>
                <a:spcPts val="0"/>
              </a:spcBef>
              <a:buSzTx/>
              <a:buNone/>
              <a:defRPr sz="2800"/>
            </a:lvl2pPr>
            <a:lvl3pPr marL="0" indent="457200" algn="ctr">
              <a:spcBef>
                <a:spcPts val="0"/>
              </a:spcBef>
              <a:buSzTx/>
              <a:buNone/>
              <a:defRPr sz="2800"/>
            </a:lvl3pPr>
            <a:lvl4pPr marL="0" indent="685800" algn="ctr">
              <a:spcBef>
                <a:spcPts val="0"/>
              </a:spcBef>
              <a:buSzTx/>
              <a:buNone/>
              <a:defRPr sz="2800"/>
            </a:lvl4pPr>
            <a:lvl5pPr marL="0" indent="914400" algn="ctr">
              <a:spcBef>
                <a:spcPts val="0"/>
              </a:spcBef>
              <a:buSzTx/>
              <a:buNone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1828800" y="596900"/>
            <a:ext cx="9347200" cy="5461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3600">
                <a:solidFill>
                  <a:srgbClr val="24526E"/>
                </a:solidFill>
                <a:uFill>
                  <a:solidFill>
                    <a:srgbClr val="24526E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sldNum" sz="quarter" idx="2"/>
          </p:nvPr>
        </p:nvSpPr>
        <p:spPr>
          <a:xfrm>
            <a:off x="11642129" y="10058400"/>
            <a:ext cx="696517" cy="647700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Tahom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9"/>
          <p:cNvGrpSpPr/>
          <p:nvPr/>
        </p:nvGrpSpPr>
        <p:grpSpPr>
          <a:xfrm>
            <a:off x="9753601" y="7884159"/>
            <a:ext cx="3124766" cy="562189"/>
            <a:chOff x="0" y="0"/>
            <a:chExt cx="3124764" cy="562187"/>
          </a:xfrm>
        </p:grpSpPr>
        <p:sp>
          <p:nvSpPr>
            <p:cNvPr id="125" name="Shape 125"/>
            <p:cNvSpPr/>
            <p:nvPr/>
          </p:nvSpPr>
          <p:spPr>
            <a:xfrm>
              <a:off x="229903" y="165959"/>
              <a:ext cx="321864" cy="232344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CCECFF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866986">
                <a:spcBef>
                  <a:spcPts val="800"/>
                </a:spcBef>
                <a:defRPr sz="2600">
                  <a:solidFill>
                    <a:srgbClr val="CCEC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grpSp>
          <p:nvGrpSpPr>
            <p:cNvPr id="128" name="Group 128"/>
            <p:cNvGrpSpPr/>
            <p:nvPr/>
          </p:nvGrpSpPr>
          <p:grpSpPr>
            <a:xfrm>
              <a:off x="0" y="0"/>
              <a:ext cx="3124765" cy="562188"/>
              <a:chOff x="0" y="0"/>
              <a:chExt cx="3124764" cy="562187"/>
            </a:xfrm>
          </p:grpSpPr>
          <p:sp>
            <p:nvSpPr>
              <p:cNvPr id="126" name="Shape 126"/>
              <p:cNvSpPr/>
              <p:nvPr/>
            </p:nvSpPr>
            <p:spPr>
              <a:xfrm>
                <a:off x="0" y="0"/>
                <a:ext cx="3124765" cy="562188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algn="l" defTabSz="866986">
                  <a:defRPr sz="34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pic>
            <p:nvPicPr>
              <p:cNvPr id="127" name="image1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3124765" cy="56218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130" name="Shape 130"/>
          <p:cNvSpPr>
            <a:spLocks noGrp="1"/>
          </p:cNvSpPr>
          <p:nvPr>
            <p:ph type="sldNum" sz="quarter" idx="2"/>
          </p:nvPr>
        </p:nvSpPr>
        <p:spPr>
          <a:xfrm>
            <a:off x="6285653" y="7769183"/>
            <a:ext cx="3034455" cy="460249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866986"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sldNum" sz="quarter" idx="2"/>
          </p:nvPr>
        </p:nvSpPr>
        <p:spPr>
          <a:xfrm>
            <a:off x="6285653" y="7769182"/>
            <a:ext cx="3034454" cy="460249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866986"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  <a:lvl2pPr marL="0" indent="228600" algn="ctr">
              <a:spcBef>
                <a:spcPts val="0"/>
              </a:spcBef>
              <a:buSzTx/>
              <a:buNone/>
              <a:defRPr sz="2800"/>
            </a:lvl2pPr>
            <a:lvl3pPr marL="0" indent="457200" algn="ctr">
              <a:spcBef>
                <a:spcPts val="0"/>
              </a:spcBef>
              <a:buSzTx/>
              <a:buNone/>
              <a:defRPr sz="2800"/>
            </a:lvl3pPr>
            <a:lvl4pPr marL="0" indent="685800" algn="ctr">
              <a:spcBef>
                <a:spcPts val="0"/>
              </a:spcBef>
              <a:buSzTx/>
              <a:buNone/>
              <a:defRPr sz="2800"/>
            </a:lvl4pPr>
            <a:lvl5pPr marL="0" indent="914400" algn="ctr">
              <a:spcBef>
                <a:spcPts val="0"/>
              </a:spcBef>
              <a:buSzTx/>
              <a:buNone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  <a:lvl2pPr marL="0" indent="228600" algn="ctr">
              <a:spcBef>
                <a:spcPts val="0"/>
              </a:spcBef>
              <a:buSzTx/>
              <a:buNone/>
              <a:defRPr sz="2800"/>
            </a:lvl2pPr>
            <a:lvl3pPr marL="0" indent="457200" algn="ctr">
              <a:spcBef>
                <a:spcPts val="0"/>
              </a:spcBef>
              <a:buSzTx/>
              <a:buNone/>
              <a:defRPr sz="2800"/>
            </a:lvl3pPr>
            <a:lvl4pPr marL="0" indent="685800" algn="ctr">
              <a:spcBef>
                <a:spcPts val="0"/>
              </a:spcBef>
              <a:buSzTx/>
              <a:buNone/>
              <a:defRPr sz="2800"/>
            </a:lvl4pPr>
            <a:lvl5pPr marL="0" indent="914400" algn="ctr">
              <a:spcBef>
                <a:spcPts val="0"/>
              </a:spcBef>
              <a:buSzTx/>
              <a:buNone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>
                <a:latin typeface="+mn-lt"/>
                <a:ea typeface="+mn-ea"/>
                <a:cs typeface="+mn-cs"/>
                <a:sym typeface="Helvetica Light"/>
              </a:defRPr>
            </a:lvl1pPr>
            <a:lvl2pPr marL="685800" indent="-342900">
              <a:spcBef>
                <a:spcPts val="3200"/>
              </a:spcBef>
              <a:defRPr sz="2800">
                <a:latin typeface="+mn-lt"/>
                <a:ea typeface="+mn-ea"/>
                <a:cs typeface="+mn-cs"/>
                <a:sym typeface="Helvetica Light"/>
              </a:defRPr>
            </a:lvl2pPr>
            <a:lvl3pPr marL="1028700" indent="-342900">
              <a:spcBef>
                <a:spcPts val="3200"/>
              </a:spcBef>
              <a:defRPr sz="2800">
                <a:latin typeface="+mn-lt"/>
                <a:ea typeface="+mn-ea"/>
                <a:cs typeface="+mn-cs"/>
                <a:sym typeface="Helvetica Light"/>
              </a:defRPr>
            </a:lvl3pPr>
            <a:lvl4pPr marL="1371600" indent="-342900">
              <a:spcBef>
                <a:spcPts val="3200"/>
              </a:spcBef>
              <a:defRPr sz="2800">
                <a:latin typeface="+mn-lt"/>
                <a:ea typeface="+mn-ea"/>
                <a:cs typeface="+mn-cs"/>
                <a:sym typeface="Helvetica Light"/>
              </a:defRPr>
            </a:lvl4pPr>
            <a:lvl5pPr marL="1714500" indent="-342900">
              <a:spcBef>
                <a:spcPts val="3200"/>
              </a:spcBef>
              <a:defRPr sz="28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Tahoma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Tahoma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Tahoma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Tahoma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Tahoma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Tahoma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Tahoma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Tahoma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Tahoma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ahoma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ahoma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ahoma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ahoma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ahoma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ahoma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ahoma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ahoma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ahom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4" Type="http://schemas.openxmlformats.org/officeDocument/2006/relationships/image" Target="../media/image5.png"/><Relationship Id="rId5" Type="http://schemas.openxmlformats.org/officeDocument/2006/relationships/image" Target="../media/image6.tif"/><Relationship Id="rId6" Type="http://schemas.openxmlformats.org/officeDocument/2006/relationships/image" Target="../media/image7.tif"/><Relationship Id="rId7" Type="http://schemas.openxmlformats.org/officeDocument/2006/relationships/image" Target="../media/image8.png"/><Relationship Id="rId8" Type="http://schemas.openxmlformats.org/officeDocument/2006/relationships/image" Target="../media/image9.tif"/><Relationship Id="rId9" Type="http://schemas.openxmlformats.org/officeDocument/2006/relationships/image" Target="../media/image10.gif"/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sasview.org" TargetMode="External"/><Relationship Id="rId3" Type="http://schemas.openxmlformats.org/officeDocument/2006/relationships/image" Target="../media/image15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4" Type="http://schemas.openxmlformats.org/officeDocument/2006/relationships/image" Target="../media/image5.png"/><Relationship Id="rId5" Type="http://schemas.openxmlformats.org/officeDocument/2006/relationships/image" Target="../media/image6.tif"/><Relationship Id="rId6" Type="http://schemas.openxmlformats.org/officeDocument/2006/relationships/image" Target="../media/image7.tif"/><Relationship Id="rId7" Type="http://schemas.openxmlformats.org/officeDocument/2006/relationships/image" Target="../media/image8.png"/><Relationship Id="rId8" Type="http://schemas.openxmlformats.org/officeDocument/2006/relationships/image" Target="../media/image9.tif"/><Relationship Id="rId9" Type="http://schemas.openxmlformats.org/officeDocument/2006/relationships/image" Target="../media/image10.gif"/><Relationship Id="rId10" Type="http://schemas.openxmlformats.org/officeDocument/2006/relationships/image" Target="../media/image11.png"/><Relationship Id="rId11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sine2020.eu" TargetMode="External"/><Relationship Id="rId3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github.com/SasView" TargetMode="External"/><Relationship Id="rId3" Type="http://schemas.openxmlformats.org/officeDocument/2006/relationships/hyperlink" Target="http://www.sasview.or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2" Type="http://schemas.openxmlformats.org/officeDocument/2006/relationships/hyperlink" Target="http://trac.sasview.or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8218" y="8221226"/>
            <a:ext cx="6169567" cy="1233915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hape 147"/>
          <p:cNvSpPr>
            <a:spLocks noGrp="1"/>
          </p:cNvSpPr>
          <p:nvPr>
            <p:ph type="ctrTitle"/>
          </p:nvPr>
        </p:nvSpPr>
        <p:spPr>
          <a:xfrm>
            <a:off x="1606575" y="1733038"/>
            <a:ext cx="10464801" cy="3302001"/>
          </a:xfrm>
          <a:prstGeom prst="rect">
            <a:avLst/>
          </a:prstGeom>
        </p:spPr>
        <p:txBody>
          <a:bodyPr/>
          <a:lstStyle/>
          <a:p>
            <a:r>
              <a:t>SasView : A Small Angle Scattering Analysis Software Package</a:t>
            </a:r>
          </a:p>
        </p:txBody>
      </p:sp>
      <p:sp>
        <p:nvSpPr>
          <p:cNvPr id="148" name="Shape 148"/>
          <p:cNvSpPr>
            <a:spLocks noGrp="1"/>
          </p:cNvSpPr>
          <p:nvPr>
            <p:ph type="subTitle" sz="quarter" idx="1"/>
          </p:nvPr>
        </p:nvSpPr>
        <p:spPr>
          <a:xfrm>
            <a:off x="1270000" y="5257310"/>
            <a:ext cx="10464800" cy="215636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Andrew Jackson, European Spallation Source</a:t>
            </a:r>
          </a:p>
          <a:p>
            <a:r>
              <a:rPr dirty="0"/>
              <a:t>on behalf of the SasView </a:t>
            </a:r>
            <a:r>
              <a:rPr dirty="0" smtClean="0"/>
              <a:t>Collaboration</a:t>
            </a:r>
            <a:endParaRPr lang="en-US" dirty="0" smtClean="0"/>
          </a:p>
          <a:p>
            <a:endParaRPr lang="en-US" dirty="0"/>
          </a:p>
          <a:p>
            <a:r>
              <a:rPr lang="en-GB" sz="2300" dirty="0" smtClean="0"/>
              <a:t>SINE 2020 WP 10 Meeting, Grenoble, </a:t>
            </a:r>
            <a:r>
              <a:rPr lang="en-GB" sz="2300" dirty="0" smtClean="0"/>
              <a:t>24</a:t>
            </a:r>
            <a:r>
              <a:rPr lang="en-GB" sz="2300" baseline="30000" dirty="0" smtClean="0"/>
              <a:t>th</a:t>
            </a:r>
            <a:r>
              <a:rPr lang="en-GB" sz="2300" dirty="0" smtClean="0"/>
              <a:t> – 25</a:t>
            </a:r>
            <a:r>
              <a:rPr lang="en-GB" sz="2300" baseline="30000" dirty="0" smtClean="0"/>
              <a:t>th</a:t>
            </a:r>
            <a:r>
              <a:rPr lang="en-GB" sz="2300" dirty="0" smtClean="0"/>
              <a:t> </a:t>
            </a:r>
            <a:r>
              <a:rPr lang="en-GB" sz="2300" dirty="0" smtClean="0"/>
              <a:t>April </a:t>
            </a:r>
            <a:r>
              <a:rPr lang="en-GB" sz="2300" dirty="0" smtClean="0"/>
              <a:t>2017</a:t>
            </a:r>
            <a:endParaRPr lang="en-GB" sz="2300" dirty="0"/>
          </a:p>
        </p:txBody>
      </p:sp>
      <p:pic>
        <p:nvPicPr>
          <p:cNvPr id="149" name="identleft_2linelarge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06906" y="8425281"/>
            <a:ext cx="4582011" cy="9824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ESS_Logo_Frugal_Blue_cmyk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038" y="355194"/>
            <a:ext cx="2746588" cy="1473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155414" y="382217"/>
            <a:ext cx="1423278" cy="13508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558131" y="85219"/>
            <a:ext cx="3264528" cy="20129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sns_logo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349241" y="8153735"/>
            <a:ext cx="2543878" cy="1284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pasted-image.tif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783521" y="761508"/>
            <a:ext cx="2247901" cy="660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utlogo.gi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47988" y="8407306"/>
            <a:ext cx="1403547" cy="9824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644" y="721432"/>
            <a:ext cx="2525803" cy="71316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smtClean="0"/>
              <a:t>Current Development Team</a:t>
            </a:r>
            <a:endParaRPr dirty="0"/>
          </a:p>
        </p:txBody>
      </p:sp>
      <p:sp>
        <p:nvSpPr>
          <p:cNvPr id="209" name="Shape 209"/>
          <p:cNvSpPr>
            <a:spLocks noGrp="1"/>
          </p:cNvSpPr>
          <p:nvPr>
            <p:ph type="sldNum" sz="quarter" idx="2"/>
          </p:nvPr>
        </p:nvSpPr>
        <p:spPr>
          <a:xfrm>
            <a:off x="11787683" y="10058400"/>
            <a:ext cx="405409" cy="647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10" name="Shape 210"/>
          <p:cNvSpPr/>
          <p:nvPr/>
        </p:nvSpPr>
        <p:spPr>
          <a:xfrm>
            <a:off x="7442357" y="1363276"/>
            <a:ext cx="4624664" cy="6381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Jurrian Bakker (TUD)</a:t>
            </a:r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Wim Bouwman (TUD)</a:t>
            </a:r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Miguel Gonzales (ILL)</a:t>
            </a:r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Richard Heenan </a:t>
            </a:r>
            <a:r>
              <a:rPr sz="2400" dirty="0" smtClean="0"/>
              <a:t>(</a:t>
            </a:r>
            <a:r>
              <a:rPr lang="en-US" sz="2400" dirty="0" smtClean="0"/>
              <a:t>STFC</a:t>
            </a:r>
            <a:r>
              <a:rPr sz="2400" dirty="0" smtClean="0"/>
              <a:t>)</a:t>
            </a:r>
            <a:endParaRPr sz="2400" dirty="0"/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Dirk Honecker (ILL)</a:t>
            </a:r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Paul Kienzle (NIST)</a:t>
            </a:r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Jeff Kryzwon (NIST)</a:t>
            </a:r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Ricardo Leal (ORNL)</a:t>
            </a:r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David Mannicke (ANSTO</a:t>
            </a:r>
            <a:r>
              <a:rPr sz="2400" dirty="0" smtClean="0"/>
              <a:t>)</a:t>
            </a:r>
            <a:endParaRPr lang="en-US" sz="2400" dirty="0" smtClean="0"/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 smtClean="0"/>
              <a:t>Andrew Nelson (ANSTO)</a:t>
            </a:r>
            <a:endParaRPr sz="2400" dirty="0"/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Torben Nielsen (ESS)</a:t>
            </a:r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Lewis O’Driscoll </a:t>
            </a:r>
            <a:r>
              <a:rPr sz="2400" dirty="0" smtClean="0"/>
              <a:t>(</a:t>
            </a:r>
            <a:r>
              <a:rPr lang="en-US" sz="2400" dirty="0" smtClean="0"/>
              <a:t>STFC</a:t>
            </a:r>
            <a:r>
              <a:rPr sz="2400" dirty="0" smtClean="0"/>
              <a:t>)</a:t>
            </a:r>
            <a:endParaRPr sz="2400" dirty="0"/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Steve Parnell (TUD)</a:t>
            </a:r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Wojciech Potrzebowski (ESS)</a:t>
            </a:r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Piotr Rozyczko (ESS</a:t>
            </a:r>
            <a:r>
              <a:rPr sz="2400" dirty="0" smtClean="0"/>
              <a:t>)</a:t>
            </a:r>
            <a:endParaRPr lang="en-US" sz="2400" dirty="0" smtClean="0"/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 smtClean="0"/>
              <a:t>Tim Snow (Diamond)</a:t>
            </a:r>
            <a:endParaRPr sz="2400" dirty="0"/>
          </a:p>
          <a:p>
            <a: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Adam Washington </a:t>
            </a:r>
            <a:r>
              <a:rPr sz="2400" dirty="0" smtClean="0"/>
              <a:t>(</a:t>
            </a:r>
            <a:r>
              <a:rPr lang="en-US" sz="2400" dirty="0" smtClean="0"/>
              <a:t>STFC</a:t>
            </a:r>
            <a:r>
              <a:rPr sz="2400" dirty="0" smtClean="0"/>
              <a:t>)</a:t>
            </a:r>
            <a:endParaRPr lang="en-US" sz="2400" dirty="0" smtClean="0"/>
          </a:p>
        </p:txBody>
      </p:sp>
      <p:sp>
        <p:nvSpPr>
          <p:cNvPr id="211" name="Shape 211"/>
          <p:cNvSpPr/>
          <p:nvPr/>
        </p:nvSpPr>
        <p:spPr>
          <a:xfrm>
            <a:off x="1670941" y="1864312"/>
            <a:ext cx="3855223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44500" indent="-444500" algn="l">
              <a:buSzPct val="75000"/>
              <a:buChar char="•"/>
              <a:defRPr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1"/>
                </a:solidFill>
              </a:rPr>
              <a:t>Paul Butler (NIST)</a:t>
            </a:r>
          </a:p>
          <a:p>
            <a:pPr marL="444500" indent="-444500" algn="l">
              <a:buSzPct val="75000"/>
              <a:buChar char="•"/>
              <a:defRPr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1"/>
                </a:solidFill>
              </a:rPr>
              <a:t>Mathieu Doucet (ORNL)</a:t>
            </a:r>
          </a:p>
          <a:p>
            <a:pPr marL="444500" indent="-444500" algn="l">
              <a:buSzPct val="75000"/>
              <a:buChar char="•"/>
              <a:defRPr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1"/>
                </a:solidFill>
              </a:rPr>
              <a:t>Andrew Jackson (ESS)</a:t>
            </a:r>
          </a:p>
          <a:p>
            <a:pPr marL="444500" indent="-444500" algn="l">
              <a:buSzPct val="75000"/>
              <a:buChar char="•"/>
              <a:defRPr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1"/>
                </a:solidFill>
              </a:rPr>
              <a:t>Steve King </a:t>
            </a:r>
            <a:r>
              <a:rPr dirty="0" smtClean="0">
                <a:solidFill>
                  <a:schemeClr val="tx1"/>
                </a:solidFill>
              </a:rPr>
              <a:t>(</a:t>
            </a:r>
            <a:r>
              <a:rPr lang="en-US" dirty="0" smtClean="0">
                <a:solidFill>
                  <a:schemeClr val="tx1"/>
                </a:solidFill>
              </a:rPr>
              <a:t>STFC</a:t>
            </a:r>
            <a:r>
              <a:rPr dirty="0" smtClean="0">
                <a:solidFill>
                  <a:schemeClr val="tx1"/>
                </a:solidFill>
              </a:rPr>
              <a:t>)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7442357" y="8141422"/>
            <a:ext cx="5129841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L="444500" indent="-444500" algn="l">
              <a:buSzPct val="750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and thanks to the many previous contributors, particularly Jae Hie Cho and Alina Gervaise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9136"/>
          <a:stretch/>
        </p:blipFill>
        <p:spPr>
          <a:xfrm>
            <a:off x="489893" y="3813564"/>
            <a:ext cx="6475500" cy="43278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9893" y="8141422"/>
            <a:ext cx="63017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Code Camp VI </a:t>
            </a:r>
            <a:r>
              <a:rPr lang="en-US" sz="1800" smtClean="0">
                <a:latin typeface="Arial" charset="0"/>
                <a:ea typeface="Arial" charset="0"/>
                <a:cs typeface="Arial" charset="0"/>
              </a:rPr>
              <a:t>hosted by ESRF &amp; ILL – April 4</a:t>
            </a:r>
            <a:r>
              <a:rPr lang="en-US" sz="1800" baseline="30000" smtClean="0">
                <a:latin typeface="Arial" charset="0"/>
                <a:ea typeface="Arial" charset="0"/>
                <a:cs typeface="Arial" charset="0"/>
              </a:rPr>
              <a:t>th</a:t>
            </a:r>
            <a:r>
              <a:rPr lang="en-US" sz="1800" smtClean="0">
                <a:latin typeface="Arial" charset="0"/>
                <a:ea typeface="Arial" charset="0"/>
                <a:cs typeface="Arial" charset="0"/>
              </a:rPr>
              <a:t> – 11</a:t>
            </a:r>
            <a:r>
              <a:rPr lang="en-US" sz="1800" baseline="30000" smtClean="0">
                <a:latin typeface="Arial" charset="0"/>
                <a:ea typeface="Arial" charset="0"/>
                <a:cs typeface="Arial" charset="0"/>
              </a:rPr>
              <a:t>th</a:t>
            </a:r>
            <a:r>
              <a:rPr lang="en-US" sz="1800" smtClean="0">
                <a:latin typeface="Arial" charset="0"/>
                <a:ea typeface="Arial" charset="0"/>
                <a:cs typeface="Arial" charset="0"/>
              </a:rPr>
              <a:t> 2017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1973617" y="1363276"/>
            <a:ext cx="30668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75000"/>
              <a:defRPr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>
                <a:solidFill>
                  <a:schemeClr val="tx1"/>
                </a:solidFill>
              </a:rPr>
              <a:t>“Management” Team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title"/>
          </p:nvPr>
        </p:nvSpPr>
        <p:spPr>
          <a:xfrm>
            <a:off x="1828799" y="3794363"/>
            <a:ext cx="9347201" cy="546101"/>
          </a:xfrm>
          <a:prstGeom prst="rect">
            <a:avLst/>
          </a:prstGeom>
        </p:spPr>
        <p:txBody>
          <a:bodyPr/>
          <a:lstStyle/>
          <a:p>
            <a:r>
              <a:rPr dirty="0"/>
              <a:t>What Can SasView </a:t>
            </a:r>
            <a:r>
              <a:rPr dirty="0" smtClean="0"/>
              <a:t>Do?</a:t>
            </a:r>
            <a:endParaRPr dirty="0"/>
          </a:p>
        </p:txBody>
      </p:sp>
      <p:sp>
        <p:nvSpPr>
          <p:cNvPr id="216" name="Shape 2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1D Analysis</a:t>
            </a:r>
          </a:p>
        </p:txBody>
      </p:sp>
      <p:sp>
        <p:nvSpPr>
          <p:cNvPr id="219" name="Shape 2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grpSp>
        <p:nvGrpSpPr>
          <p:cNvPr id="6" name="Group 5"/>
          <p:cNvGrpSpPr/>
          <p:nvPr/>
        </p:nvGrpSpPr>
        <p:grpSpPr>
          <a:xfrm>
            <a:off x="-441604" y="1143000"/>
            <a:ext cx="13446404" cy="8575679"/>
            <a:chOff x="2968851" y="4743827"/>
            <a:chExt cx="14370779" cy="9165215"/>
          </a:xfrm>
        </p:grpSpPr>
        <p:pic>
          <p:nvPicPr>
            <p:cNvPr id="9" name="Screen Shot 2016-03-16 at 19.32.04.png"/>
            <p:cNvPicPr>
              <a:picLocks noChangeAspect="1"/>
            </p:cNvPicPr>
            <p:nvPr/>
          </p:nvPicPr>
          <p:blipFill rotWithShape="1">
            <a:blip r:embed="rId2">
              <a:extLst/>
            </a:blip>
            <a:srcRect t="1836" r="2469" b="8277"/>
            <a:stretch/>
          </p:blipFill>
          <p:spPr>
            <a:xfrm>
              <a:off x="5594919" y="6222440"/>
              <a:ext cx="10685064" cy="615475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14269230" y="5384655"/>
              <a:ext cx="3070400" cy="4934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Arial" charset="0"/>
                  <a:ea typeface="Arial" charset="0"/>
                  <a:cs typeface="Arial" charset="0"/>
                </a:rPr>
                <a:t>Simultaneous fitting</a:t>
              </a:r>
              <a:endParaRPr lang="en-US" sz="24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363469" y="12757771"/>
              <a:ext cx="5811522" cy="8223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Arial" charset="0"/>
                  <a:ea typeface="Arial" charset="0"/>
                  <a:cs typeface="Arial" charset="0"/>
                </a:rPr>
                <a:t>Resolution smearing (pinhole and slit)</a:t>
              </a:r>
            </a:p>
            <a:p>
              <a:r>
                <a:rPr lang="en-US" sz="2000" dirty="0" smtClean="0">
                  <a:latin typeface="Arial" charset="0"/>
                  <a:ea typeface="Arial" charset="0"/>
                  <a:cs typeface="Arial" charset="0"/>
                </a:rPr>
                <a:t>Automatically from data or provide parameters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2" name="Straight Arrow Connector 11"/>
            <p:cNvCxnSpPr>
              <a:stCxn id="10" idx="2"/>
            </p:cNvCxnSpPr>
            <p:nvPr/>
          </p:nvCxnSpPr>
          <p:spPr>
            <a:xfrm flipH="1">
              <a:off x="14849569" y="5878057"/>
              <a:ext cx="954861" cy="2416033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 flipV="1">
              <a:off x="10780069" y="10728715"/>
              <a:ext cx="2204305" cy="209661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5244380" y="10635824"/>
              <a:ext cx="870661" cy="54350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968851" y="4743827"/>
              <a:ext cx="3663197" cy="1480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 smtClean="0">
                  <a:latin typeface="Arial" charset="0"/>
                  <a:ea typeface="Arial" charset="0"/>
                  <a:cs typeface="Arial" charset="0"/>
                </a:rPr>
                <a:t>Data management</a:t>
              </a:r>
            </a:p>
            <a:p>
              <a:pPr algn="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C</a:t>
              </a:r>
              <a:r>
                <a:rPr lang="en-US" sz="2000" dirty="0" smtClean="0">
                  <a:latin typeface="Arial" charset="0"/>
                  <a:ea typeface="Arial" charset="0"/>
                  <a:cs typeface="Arial" charset="0"/>
                </a:rPr>
                <a:t>ommon data formats supported, including </a:t>
              </a:r>
              <a:r>
                <a:rPr lang="en-US" sz="2000" dirty="0" err="1" smtClean="0">
                  <a:latin typeface="Arial" charset="0"/>
                  <a:ea typeface="Arial" charset="0"/>
                  <a:cs typeface="Arial" charset="0"/>
                </a:rPr>
                <a:t>NXCansas</a:t>
              </a:r>
              <a:r>
                <a:rPr lang="en-US" sz="2000" dirty="0" smtClean="0">
                  <a:latin typeface="Arial" charset="0"/>
                  <a:ea typeface="Arial" charset="0"/>
                  <a:cs typeface="Arial" charset="0"/>
                </a:rPr>
                <a:t> &amp; </a:t>
              </a:r>
              <a:r>
                <a:rPr lang="en-US" sz="2000" i="1" dirty="0" smtClean="0">
                  <a:latin typeface="Arial" charset="0"/>
                  <a:ea typeface="Arial" charset="0"/>
                  <a:cs typeface="Arial" charset="0"/>
                </a:rPr>
                <a:t>cansas1D</a:t>
              </a:r>
              <a:endParaRPr lang="en-US" sz="2000" i="1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5244380" y="6341775"/>
              <a:ext cx="1656109" cy="2004205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7624943" y="5057495"/>
              <a:ext cx="5530557" cy="88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Arial" charset="0"/>
                  <a:ea typeface="Arial" charset="0"/>
                  <a:cs typeface="Arial" charset="0"/>
                </a:rPr>
                <a:t>Wide choice of built-in models (&gt; 70</a:t>
              </a:r>
              <a:r>
                <a:rPr lang="en-US" sz="2400" dirty="0" smtClean="0">
                  <a:latin typeface="Arial" charset="0"/>
                  <a:ea typeface="Arial" charset="0"/>
                  <a:cs typeface="Arial" charset="0"/>
                </a:rPr>
                <a:t>)</a:t>
              </a:r>
            </a:p>
            <a:p>
              <a:pPr algn="ctr"/>
              <a:r>
                <a:rPr lang="en-US" sz="2400" dirty="0" smtClean="0">
                  <a:latin typeface="Arial" charset="0"/>
                  <a:ea typeface="Arial" charset="0"/>
                  <a:cs typeface="Arial" charset="0"/>
                </a:rPr>
                <a:t>P(Q), S(Q) &amp; P(Q)*S(Q)</a:t>
              </a:r>
              <a:endParaRPr lang="en-US" sz="2400" dirty="0" smtClean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>
              <a:off x="9884474" y="6001045"/>
              <a:ext cx="325000" cy="193748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4538257" y="12757771"/>
              <a:ext cx="5851964" cy="1151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Arial" charset="0"/>
                  <a:ea typeface="Arial" charset="0"/>
                  <a:cs typeface="Arial" charset="0"/>
                </a:rPr>
                <a:t>Generic parameter polydispersity</a:t>
              </a:r>
            </a:p>
            <a:p>
              <a:r>
                <a:rPr lang="en-US" sz="2000" dirty="0" smtClean="0">
                  <a:latin typeface="Arial" charset="0"/>
                  <a:ea typeface="Arial" charset="0"/>
                  <a:cs typeface="Arial" charset="0"/>
                </a:rPr>
                <a:t>Choice of distribution and distribution parameters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7798246" y="10019751"/>
              <a:ext cx="1757888" cy="2675489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-20133" y="5792626"/>
            <a:ext cx="18489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Analysis Tool Choice </a:t>
            </a:r>
          </a:p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&amp; </a:t>
            </a:r>
          </a:p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Plotting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/>
          </p:cNvSpPr>
          <p:nvPr>
            <p:ph type="title"/>
          </p:nvPr>
        </p:nvSpPr>
        <p:spPr>
          <a:xfrm>
            <a:off x="1845922" y="584330"/>
            <a:ext cx="9347200" cy="653627"/>
          </a:xfrm>
          <a:prstGeom prst="rect">
            <a:avLst/>
          </a:prstGeom>
        </p:spPr>
        <p:txBody>
          <a:bodyPr/>
          <a:lstStyle/>
          <a:p>
            <a:r>
              <a:rPr/>
              <a:t>Fitting </a:t>
            </a:r>
            <a:r>
              <a:rPr smtClean="0"/>
              <a:t>Algorithms</a:t>
            </a:r>
            <a:endParaRPr dirty="0"/>
          </a:p>
        </p:txBody>
      </p:sp>
      <p:sp>
        <p:nvSpPr>
          <p:cNvPr id="322" name="Shape 3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323" name="Screen Shot 2016-10-06 at 09.22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20909" y="2348541"/>
            <a:ext cx="3962983" cy="50475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conv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3980" y="4789614"/>
            <a:ext cx="3906039" cy="396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corr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3980" y="584330"/>
            <a:ext cx="3906038" cy="396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trace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799026" y="584330"/>
            <a:ext cx="3906039" cy="396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unc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799026" y="4789614"/>
            <a:ext cx="3906039" cy="396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3887819" y="9087230"/>
            <a:ext cx="523701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smtClean="0">
                <a:latin typeface="Arial" charset="0"/>
                <a:ea typeface="Arial" charset="0"/>
                <a:cs typeface="Arial" charset="0"/>
              </a:rPr>
              <a:t>Uses </a:t>
            </a:r>
            <a:r>
              <a:rPr kumimoji="0" lang="en-US" sz="24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Helvetica Light"/>
              </a:rPr>
              <a:t>bumps 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Helvetica Light"/>
              </a:rPr>
              <a:t>package from P. 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Helvetica Light"/>
              </a:rPr>
              <a:t>Kienzle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Helvetica Ligh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Invariant Calculation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24" y="1392700"/>
            <a:ext cx="5227792" cy="78966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3" t="5639" r="8272" b="7857"/>
          <a:stretch/>
        </p:blipFill>
        <p:spPr>
          <a:xfrm>
            <a:off x="6386732" y="1267850"/>
            <a:ext cx="6260123" cy="44453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867" y="5838092"/>
            <a:ext cx="4550463" cy="369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711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P(r) Inversion</a:t>
            </a:r>
            <a:endParaRPr dirty="0"/>
          </a:p>
        </p:txBody>
      </p:sp>
      <p:sp>
        <p:nvSpPr>
          <p:cNvPr id="371" name="Shape 3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8" y="1392702"/>
            <a:ext cx="4346136" cy="75069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4" t="6810" r="7977" b="7780"/>
          <a:stretch/>
        </p:blipFill>
        <p:spPr>
          <a:xfrm>
            <a:off x="6091309" y="1181686"/>
            <a:ext cx="5849078" cy="40233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9" t="6473" r="7177" b="8391"/>
          <a:stretch/>
        </p:blipFill>
        <p:spPr>
          <a:xfrm>
            <a:off x="5861177" y="5347099"/>
            <a:ext cx="6121414" cy="4007916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Correlation Function Analysis (new!)</a:t>
            </a:r>
            <a:endParaRPr dirty="0"/>
          </a:p>
        </p:txBody>
      </p:sp>
      <p:sp>
        <p:nvSpPr>
          <p:cNvPr id="366" name="Shape 36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37" y="2391508"/>
            <a:ext cx="6186381" cy="70948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1584090"/>
            <a:ext cx="4988862" cy="37856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750" y="5516880"/>
            <a:ext cx="4988862" cy="3780107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SESANS Analysis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4413"/>
            <a:ext cx="6905215" cy="77819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720" y="6257933"/>
            <a:ext cx="7847598" cy="41417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25" y="893760"/>
            <a:ext cx="7604570" cy="59721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3292" y="8605048"/>
            <a:ext cx="530273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Helvetica Light"/>
              </a:rPr>
              <a:t>Automatic Hankel Transform of SANS models</a:t>
            </a:r>
          </a:p>
        </p:txBody>
      </p:sp>
    </p:spTree>
    <p:extLst>
      <p:ext uri="{BB962C8B-B14F-4D97-AF65-F5344CB8AC3E}">
        <p14:creationId xmlns:p14="http://schemas.microsoft.com/office/powerpoint/2010/main" val="15229210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367"/>
          <p:cNvSpPr/>
          <p:nvPr/>
        </p:nvSpPr>
        <p:spPr>
          <a:xfrm>
            <a:off x="476124" y="687618"/>
            <a:ext cx="2438168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2800">
                <a:latin typeface="Arial" charset="0"/>
                <a:ea typeface="Arial" charset="0"/>
                <a:cs typeface="Arial" charset="0"/>
              </a:rPr>
              <a:t>Batch fitting …</a:t>
            </a:r>
          </a:p>
        </p:txBody>
      </p:sp>
      <p:pic>
        <p:nvPicPr>
          <p:cNvPr id="11" name="Screen Shot 2016-03-16 at 20.15.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5176" y="1389359"/>
            <a:ext cx="5501107" cy="6304015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Shape 37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Other Features</a:t>
            </a:r>
          </a:p>
        </p:txBody>
      </p:sp>
      <p:sp>
        <p:nvSpPr>
          <p:cNvPr id="371" name="Shape 3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374" name="Screen Shot 2016-03-16 at 20.10.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43525" y="2088134"/>
            <a:ext cx="3583290" cy="3574717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Shape 375"/>
          <p:cNvSpPr/>
          <p:nvPr/>
        </p:nvSpPr>
        <p:spPr>
          <a:xfrm>
            <a:off x="7265307" y="1554655"/>
            <a:ext cx="297998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2800">
                <a:latin typeface="Arial" charset="0"/>
                <a:ea typeface="Arial" charset="0"/>
                <a:cs typeface="Arial" charset="0"/>
              </a:rPr>
              <a:t>SLD Calculator …</a:t>
            </a:r>
          </a:p>
        </p:txBody>
      </p:sp>
      <p:pic>
        <p:nvPicPr>
          <p:cNvPr id="376" name="Screen Shot 2016-03-16 at 20.12.3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45392" y="5946147"/>
            <a:ext cx="5814383" cy="3494454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Shape 377"/>
          <p:cNvSpPr/>
          <p:nvPr/>
        </p:nvSpPr>
        <p:spPr>
          <a:xfrm>
            <a:off x="1187182" y="8286823"/>
            <a:ext cx="550110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r>
              <a:rPr sz="2800">
                <a:latin typeface="Arial" charset="0"/>
                <a:ea typeface="Arial" charset="0"/>
                <a:cs typeface="Arial" charset="0"/>
              </a:rPr>
              <a:t>Sum &amp; Multiplication of Models …</a:t>
            </a:r>
          </a:p>
        </p:txBody>
      </p:sp>
    </p:spTree>
    <p:extLst>
      <p:ext uri="{BB962C8B-B14F-4D97-AF65-F5344CB8AC3E}">
        <p14:creationId xmlns:p14="http://schemas.microsoft.com/office/powerpoint/2010/main" val="54019826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Screen Shot 2016-03-16 at 19.59.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163" y="2082017"/>
            <a:ext cx="5983687" cy="3695647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Shape 3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2D Modelling</a:t>
            </a:r>
          </a:p>
        </p:txBody>
      </p:sp>
      <p:sp>
        <p:nvSpPr>
          <p:cNvPr id="317" name="Shape 3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318" name="Screen Shot 2016-03-16 at 19.58.5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0163" y="5753257"/>
            <a:ext cx="4010145" cy="366169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Screen Shot 2016-03-16 at 20.01.0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72118" y="3593782"/>
            <a:ext cx="2889950" cy="218388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3244296" y="1188324"/>
            <a:ext cx="6516207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Helvetica Light"/>
              </a:rPr>
              <a:t>Oriented</a:t>
            </a:r>
            <a:r>
              <a:rPr kumimoji="0" lang="en-US" sz="2800" b="0" i="0" u="none" strike="noStrike" cap="none" spc="0" normalizeH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Helvetica Light"/>
              </a:rPr>
              <a:t> systems &amp; Magnetic Scattering</a:t>
            </a: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Helvetica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366" y="2227150"/>
            <a:ext cx="4635295" cy="5392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0" r="3665" b="9271"/>
          <a:stretch/>
        </p:blipFill>
        <p:spPr>
          <a:xfrm>
            <a:off x="9270609" y="3880172"/>
            <a:ext cx="3615397" cy="26538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0" t="5573" r="3665" b="6881"/>
          <a:stretch/>
        </p:blipFill>
        <p:spPr>
          <a:xfrm>
            <a:off x="9270609" y="6780198"/>
            <a:ext cx="3615397" cy="256075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386732" y="2082017"/>
            <a:ext cx="0" cy="7332933"/>
          </a:xfrm>
          <a:prstGeom prst="line">
            <a:avLst/>
          </a:prstGeom>
          <a:noFill/>
          <a:ln w="2540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/>
          <p:cNvSpPr txBox="1"/>
          <p:nvPr/>
        </p:nvSpPr>
        <p:spPr>
          <a:xfrm>
            <a:off x="9350134" y="3880172"/>
            <a:ext cx="410369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Helvetica Light"/>
              </a:rPr>
              <a:t>NSF</a:t>
            </a: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Helvetica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405437" y="6780198"/>
            <a:ext cx="299761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Helvetica Light"/>
              </a:rPr>
              <a:t>SF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Helvetica Ligh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958744" y="1983114"/>
            <a:ext cx="11087309" cy="613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defTabSz="866986"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t>Analysis is where the science is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the USER’S JOB</a:t>
            </a:r>
          </a:p>
        </p:txBody>
      </p:sp>
      <p:sp>
        <p:nvSpPr>
          <p:cNvPr id="158" name="Shape 158"/>
          <p:cNvSpPr/>
          <p:nvPr/>
        </p:nvSpPr>
        <p:spPr>
          <a:xfrm>
            <a:off x="592667" y="3388304"/>
            <a:ext cx="11528499" cy="1177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65023" tIns="65023" rIns="65023" bIns="65023">
            <a:spAutoFit/>
          </a:bodyPr>
          <a:lstStyle/>
          <a:p>
            <a:pPr defTabSz="866986"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Scattering is </a:t>
            </a:r>
            <a:r>
              <a:rPr dirty="0" smtClean="0"/>
              <a:t>a</a:t>
            </a:r>
            <a:r>
              <a:rPr lang="en-US" dirty="0" smtClean="0"/>
              <a:t>n analysis</a:t>
            </a:r>
            <a:r>
              <a:rPr dirty="0" smtClean="0"/>
              <a:t> </a:t>
            </a:r>
            <a:r>
              <a:rPr dirty="0"/>
              <a:t>tool and part of providing the tool should </a:t>
            </a:r>
            <a:r>
              <a:rPr/>
              <a:t>be </a:t>
            </a:r>
            <a:r>
              <a:rPr lang="en-US" smtClean="0"/>
              <a:t>the necessary software </a:t>
            </a:r>
            <a:r>
              <a:rPr smtClean="0"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rPr dirty="0"/>
              <a:t>the FACILITY’S JOB</a:t>
            </a:r>
          </a:p>
        </p:txBody>
      </p:sp>
      <p:sp>
        <p:nvSpPr>
          <p:cNvPr id="159" name="Shape 159"/>
          <p:cNvSpPr/>
          <p:nvPr/>
        </p:nvSpPr>
        <p:spPr>
          <a:xfrm>
            <a:off x="445516" y="5602393"/>
            <a:ext cx="12113763" cy="869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866986">
              <a:defRPr sz="5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4800"/>
              <a:t>Data </a:t>
            </a:r>
            <a:r>
              <a:rPr lang="en-US" sz="4800" smtClean="0"/>
              <a:t>sat </a:t>
            </a:r>
            <a:r>
              <a:rPr sz="4800" smtClean="0"/>
              <a:t>on </a:t>
            </a:r>
            <a:r>
              <a:rPr sz="4800" dirty="0"/>
              <a:t>disk is useless to EVERYBODY</a:t>
            </a:r>
          </a:p>
        </p:txBody>
      </p:sp>
      <p:sp>
        <p:nvSpPr>
          <p:cNvPr id="160" name="Shape 160"/>
          <p:cNvSpPr>
            <a:spLocks noGrp="1"/>
          </p:cNvSpPr>
          <p:nvPr>
            <p:ph type="title" idx="4294967295"/>
          </p:nvPr>
        </p:nvSpPr>
        <p:spPr>
          <a:xfrm>
            <a:off x="1828800" y="596900"/>
            <a:ext cx="9347200" cy="5461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3600">
                <a:solidFill>
                  <a:srgbClr val="24526E"/>
                </a:solidFill>
                <a:uFill>
                  <a:solidFill>
                    <a:srgbClr val="24526E"/>
                  </a:solidFill>
                </a:uFill>
              </a:defRPr>
            </a:lvl1pPr>
          </a:lstStyle>
          <a:p>
            <a:r>
              <a:t>Analysis Software - Who’s Job is it Anyway?</a:t>
            </a:r>
          </a:p>
        </p:txBody>
      </p:sp>
      <p:sp>
        <p:nvSpPr>
          <p:cNvPr id="2" name="Rectangle 1"/>
          <p:cNvSpPr/>
          <p:nvPr/>
        </p:nvSpPr>
        <p:spPr>
          <a:xfrm>
            <a:off x="1674813" y="7129159"/>
            <a:ext cx="95011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 smtClean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We need to work together!</a:t>
            </a:r>
            <a:endParaRPr lang="en-US" sz="6000" dirty="0">
              <a:solidFill>
                <a:srgbClr val="00B05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1" animBg="1" advAuto="0"/>
      <p:bldP spid="158" grpId="2" animBg="1" advAuto="0"/>
      <p:bldP spid="159" grpId="3" animBg="1" advAuto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Creating Models</a:t>
            </a:r>
          </a:p>
        </p:txBody>
      </p:sp>
      <p:sp>
        <p:nvSpPr>
          <p:cNvPr id="380" name="Shape 38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381" name="Shape 381"/>
          <p:cNvSpPr/>
          <p:nvPr/>
        </p:nvSpPr>
        <p:spPr>
          <a:xfrm>
            <a:off x="1583585" y="1463209"/>
            <a:ext cx="9837629" cy="6104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Old Way</a:t>
            </a:r>
          </a:p>
          <a:p>
            <a:pPr marL="444500" indent="-444500" algn="l">
              <a:buSzPct val="7500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b="0" dirty="0"/>
              <a:t>Write a model in python and drop it in plugin folder</a:t>
            </a:r>
          </a:p>
          <a:p>
            <a:pPr marL="889000" lvl="1" indent="-444500" algn="l">
              <a:buSzPct val="7500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b="0" dirty="0"/>
              <a:t>Easy but no polydispersity available</a:t>
            </a:r>
          </a:p>
          <a:p>
            <a:pPr marL="444500" indent="-444500" algn="l">
              <a:buSzPct val="7500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b="0" dirty="0"/>
              <a:t>Write a model in C and incorporate into SasView </a:t>
            </a:r>
          </a:p>
          <a:p>
            <a:pPr marL="889000" lvl="1" indent="-444500" algn="l">
              <a:buSzPct val="7500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b="0" dirty="0"/>
              <a:t>Difficult and need to recompile whole programme</a:t>
            </a:r>
          </a:p>
          <a:p>
            <a:pPr algn="l">
              <a:defRPr sz="3000" b="1">
                <a:latin typeface="Arial"/>
                <a:ea typeface="Arial"/>
                <a:cs typeface="Arial"/>
                <a:sym typeface="Arial"/>
              </a:defRPr>
            </a:pPr>
            <a:endParaRPr b="0" dirty="0"/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New Way</a:t>
            </a:r>
            <a:endParaRPr b="0" dirty="0"/>
          </a:p>
          <a:p>
            <a:pPr marL="444500" indent="-444500" algn="l">
              <a:buSzPct val="7500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b="0" dirty="0"/>
              <a:t>Models distributed in separate package (sasmodels)</a:t>
            </a:r>
          </a:p>
          <a:p>
            <a:pPr marL="889000" lvl="1" indent="-444500" algn="l">
              <a:buSzPct val="7500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b="0" dirty="0"/>
              <a:t>separation of models from GUI </a:t>
            </a:r>
          </a:p>
          <a:p>
            <a:pPr marL="889000" lvl="1" indent="-444500" algn="l">
              <a:buSzPct val="7500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b="0" dirty="0"/>
              <a:t>simpler addition of models by users</a:t>
            </a:r>
          </a:p>
          <a:p>
            <a:pPr marL="889000" lvl="1" indent="-444500" algn="l">
              <a:buSzPct val="7500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b="0" dirty="0"/>
              <a:t>speed! GPU and parallel </a:t>
            </a:r>
            <a:r>
              <a:rPr b="0" dirty="0" smtClean="0"/>
              <a:t>processing</a:t>
            </a:r>
            <a:r>
              <a:rPr lang="en-US" b="0" dirty="0" smtClean="0"/>
              <a:t> when using C</a:t>
            </a:r>
            <a:endParaRPr b="0" dirty="0"/>
          </a:p>
          <a:p>
            <a:pPr marL="444500" indent="-444500" algn="l">
              <a:buSzPct val="7500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b="0" dirty="0"/>
              <a:t>All models work the same </a:t>
            </a:r>
          </a:p>
          <a:p>
            <a:pPr marL="444500" indent="-444500" algn="l">
              <a:buSzPct val="75000"/>
              <a:buChar char="•"/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b="0" dirty="0"/>
              <a:t>Write in python and/or C and drop in plugin folder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Creating Models</a:t>
            </a:r>
          </a:p>
        </p:txBody>
      </p:sp>
      <p:sp>
        <p:nvSpPr>
          <p:cNvPr id="384" name="Shape 3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385" name="Shape 385"/>
          <p:cNvSpPr/>
          <p:nvPr/>
        </p:nvSpPr>
        <p:spPr>
          <a:xfrm>
            <a:off x="5323271" y="1155562"/>
            <a:ext cx="2358258" cy="520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Pure Python</a:t>
            </a:r>
          </a:p>
        </p:txBody>
      </p:sp>
      <p:pic>
        <p:nvPicPr>
          <p:cNvPr id="386" name="Screen Shot 2016-10-05 at 20.34.28.png"/>
          <p:cNvPicPr>
            <a:picLocks noChangeAspect="1"/>
          </p:cNvPicPr>
          <p:nvPr/>
        </p:nvPicPr>
        <p:blipFill>
          <a:blip r:embed="rId2">
            <a:extLst/>
          </a:blip>
          <a:srcRect b="34913"/>
          <a:stretch>
            <a:fillRect/>
          </a:stretch>
        </p:blipFill>
        <p:spPr>
          <a:xfrm>
            <a:off x="23412" y="1688939"/>
            <a:ext cx="8152565" cy="7563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Screen Shot 2016-10-05 at 20.34.28.png"/>
          <p:cNvPicPr>
            <a:picLocks noChangeAspect="1"/>
          </p:cNvPicPr>
          <p:nvPr/>
        </p:nvPicPr>
        <p:blipFill>
          <a:blip r:embed="rId2">
            <a:extLst/>
          </a:blip>
          <a:srcRect t="65626"/>
          <a:stretch>
            <a:fillRect/>
          </a:stretch>
        </p:blipFill>
        <p:spPr>
          <a:xfrm>
            <a:off x="5113032" y="5786194"/>
            <a:ext cx="8152565" cy="3994419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Shape 388"/>
          <p:cNvSpPr/>
          <p:nvPr/>
        </p:nvSpPr>
        <p:spPr>
          <a:xfrm>
            <a:off x="8760405" y="2216834"/>
            <a:ext cx="3786176" cy="283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44500" indent="-444500" algn="l">
              <a:buSzPct val="75000"/>
              <a:buChar char="•"/>
            </a:pPr>
            <a:r>
              <a:t>Documentation</a:t>
            </a:r>
          </a:p>
          <a:p>
            <a:pPr marL="444500" indent="-444500" algn="l">
              <a:buSzPct val="75000"/>
              <a:buChar char="•"/>
            </a:pPr>
            <a:r>
              <a:t>Description</a:t>
            </a:r>
          </a:p>
          <a:p>
            <a:pPr marL="444500" indent="-444500" algn="l">
              <a:buSzPct val="75000"/>
              <a:buChar char="•"/>
            </a:pPr>
            <a:r>
              <a:t>Parameters</a:t>
            </a:r>
          </a:p>
          <a:p>
            <a:pPr marL="444500" indent="-444500" algn="l">
              <a:buSzPct val="75000"/>
              <a:buChar char="•"/>
            </a:pPr>
            <a:r>
              <a:t>Calculation</a:t>
            </a:r>
          </a:p>
          <a:p>
            <a:pPr marL="444500" indent="-444500" algn="l">
              <a:buSzPct val="75000"/>
              <a:buChar char="•"/>
            </a:pPr>
            <a:r>
              <a:t>Tests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SasView</a:t>
            </a:r>
            <a:r>
              <a:rPr lang="en-US" dirty="0" smtClean="0"/>
              <a:t> Marketplace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19" y="1454783"/>
            <a:ext cx="8158461" cy="73433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541" y="2131775"/>
            <a:ext cx="5261317" cy="45345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Helvetica Light"/>
              </a:rPr>
              <a:t>Users can share their models with the community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200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Documentation &amp; example output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200" dirty="0">
              <a:latin typeface="Arial" charset="0"/>
              <a:ea typeface="Arial" charset="0"/>
              <a:cs typeface="Arial" charset="0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Helvetica Light"/>
              </a:rPr>
              <a:t>Models can be tested</a:t>
            </a:r>
            <a:r>
              <a:rPr kumimoji="0" lang="en-US" sz="3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Helvetica Light"/>
              </a:rPr>
              <a:t> </a:t>
            </a: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Helvetica Light"/>
              </a:rPr>
              <a:t>and included in future releases of </a:t>
            </a:r>
            <a:r>
              <a:rPr kumimoji="0" lang="en-US" sz="32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Helvetica Light"/>
              </a:rPr>
              <a:t>sasmodels</a:t>
            </a: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 &amp; </a:t>
            </a:r>
            <a:r>
              <a:rPr kumimoji="0" lang="en-US" sz="32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Helvetica Light"/>
              </a:rPr>
              <a:t>SasView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Helvetica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91144" y="8469824"/>
            <a:ext cx="643766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Helvetica Light"/>
              </a:rPr>
              <a:t>http://</a:t>
            </a:r>
            <a:r>
              <a:rPr kumimoji="0" lang="en-US" sz="3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Helvetica Light"/>
              </a:rPr>
              <a:t>marketplace.sasview.org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756830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391" name="Shape 391"/>
          <p:cNvSpPr/>
          <p:nvPr/>
        </p:nvSpPr>
        <p:spPr>
          <a:xfrm>
            <a:off x="3036853" y="7068532"/>
            <a:ext cx="7269618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sz="2800" dirty="0" smtClean="0"/>
              <a:t>SESANS</a:t>
            </a:r>
            <a:endParaRPr sz="2800" dirty="0"/>
          </a:p>
          <a:p>
            <a:pPr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rPr sz="2800" dirty="0"/>
              <a:t>Automatic transform of SANS model to P(z</a:t>
            </a:r>
            <a:r>
              <a:rPr sz="2800" dirty="0" smtClean="0"/>
              <a:t>)</a:t>
            </a:r>
            <a:endParaRPr lang="en-US" sz="2800" dirty="0" smtClean="0"/>
          </a:p>
          <a:p>
            <a:pPr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rPr lang="en-US" sz="2800" dirty="0" smtClean="0"/>
              <a:t>Plotting and fitting of SESANS data from GUI</a:t>
            </a:r>
            <a:endParaRPr sz="2800" dirty="0"/>
          </a:p>
          <a:p>
            <a:pPr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rPr sz="2800" dirty="0"/>
              <a:t>Example scripts for fitting SESANS data</a:t>
            </a:r>
          </a:p>
          <a:p>
            <a:pPr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rPr sz="2800" dirty="0"/>
              <a:t>Simultaneous fitting of SANS &amp; SESANS</a:t>
            </a:r>
          </a:p>
        </p:txBody>
      </p:sp>
      <p:sp>
        <p:nvSpPr>
          <p:cNvPr id="392" name="Shape 392"/>
          <p:cNvSpPr/>
          <p:nvPr/>
        </p:nvSpPr>
        <p:spPr>
          <a:xfrm>
            <a:off x="3426237" y="2123049"/>
            <a:ext cx="6152325" cy="2687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sz="2800" dirty="0"/>
              <a:t>Models</a:t>
            </a:r>
            <a:endParaRPr sz="2800" b="0" dirty="0"/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sz="2800" b="0" dirty="0"/>
              <a:t>New models</a:t>
            </a: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sz="2800" b="0" dirty="0"/>
              <a:t>New model package (sasmodels) </a:t>
            </a:r>
          </a:p>
          <a:p>
            <a:pPr lvl="1">
              <a:defRPr sz="3000" b="1" i="1">
                <a:latin typeface="Arial"/>
                <a:ea typeface="Arial"/>
                <a:cs typeface="Arial"/>
                <a:sym typeface="Arial"/>
              </a:defRPr>
            </a:pPr>
            <a:r>
              <a:rPr sz="2800" b="0" dirty="0">
                <a:solidFill>
                  <a:schemeClr val="accent1">
                    <a:lumMod val="75000"/>
                  </a:schemeClr>
                </a:solidFill>
              </a:rPr>
              <a:t>Separation of models from GUI </a:t>
            </a:r>
          </a:p>
          <a:p>
            <a:pPr lvl="1">
              <a:defRPr sz="3000" b="1" i="1">
                <a:latin typeface="Arial"/>
                <a:ea typeface="Arial"/>
                <a:cs typeface="Arial"/>
                <a:sym typeface="Arial"/>
              </a:defRPr>
            </a:pPr>
            <a:r>
              <a:rPr sz="2800" b="0" dirty="0"/>
              <a:t>Simpler addition of models by users</a:t>
            </a:r>
          </a:p>
          <a:p>
            <a:pPr lvl="1">
              <a:defRPr sz="3000" b="1" i="1">
                <a:latin typeface="Arial"/>
                <a:ea typeface="Arial"/>
                <a:cs typeface="Arial"/>
                <a:sym typeface="Arial"/>
              </a:defRPr>
            </a:pPr>
            <a:r>
              <a:rPr sz="2800" b="0" dirty="0"/>
              <a:t>Speed! GPU and parallel processing</a:t>
            </a:r>
          </a:p>
        </p:txBody>
      </p:sp>
      <p:sp>
        <p:nvSpPr>
          <p:cNvPr id="393" name="Shape 393"/>
          <p:cNvSpPr/>
          <p:nvPr/>
        </p:nvSpPr>
        <p:spPr>
          <a:xfrm>
            <a:off x="2939872" y="5998429"/>
            <a:ext cx="7463582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sz="2800" dirty="0"/>
              <a:t>Documentation</a:t>
            </a:r>
            <a:endParaRPr sz="2800" b="0" dirty="0"/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sz="2800" b="0" dirty="0"/>
              <a:t>Enhanced, updated documentation for models</a:t>
            </a:r>
          </a:p>
        </p:txBody>
      </p:sp>
      <p:sp>
        <p:nvSpPr>
          <p:cNvPr id="394" name="Shape 3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SasView </a:t>
            </a:r>
            <a:r>
              <a:rPr dirty="0" smtClean="0"/>
              <a:t>4.</a:t>
            </a:r>
            <a:r>
              <a:rPr lang="en-US" dirty="0" smtClean="0"/>
              <a:t>1</a:t>
            </a:r>
            <a:r>
              <a:rPr dirty="0" smtClean="0"/>
              <a:t> </a:t>
            </a:r>
            <a:r>
              <a:rPr dirty="0"/>
              <a:t>is Out!</a:t>
            </a:r>
          </a:p>
        </p:txBody>
      </p:sp>
      <p:sp>
        <p:nvSpPr>
          <p:cNvPr id="395" name="Shape 395"/>
          <p:cNvSpPr/>
          <p:nvPr/>
        </p:nvSpPr>
        <p:spPr>
          <a:xfrm>
            <a:off x="4871299" y="1099078"/>
            <a:ext cx="3262202" cy="520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 u="sng">
                <a:latin typeface="Arial"/>
                <a:ea typeface="Arial"/>
                <a:cs typeface="Arial"/>
                <a:sym typeface="Arial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www.sasview.org</a:t>
            </a:r>
          </a:p>
        </p:txBody>
      </p:sp>
      <p:sp>
        <p:nvSpPr>
          <p:cNvPr id="3" name="Rectangle 2"/>
          <p:cNvSpPr/>
          <p:nvPr/>
        </p:nvSpPr>
        <p:spPr>
          <a:xfrm>
            <a:off x="3853276" y="5001998"/>
            <a:ext cx="529824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Correlation Function Analysis</a:t>
            </a:r>
          </a:p>
          <a:p>
            <a:r>
              <a:rPr lang="en-US" sz="2800" i="1" dirty="0" smtClean="0">
                <a:latin typeface="Arial" charset="0"/>
                <a:ea typeface="Arial" charset="0"/>
                <a:cs typeface="Arial" charset="0"/>
              </a:rPr>
              <a:t>CCP13 </a:t>
            </a:r>
            <a:r>
              <a:rPr lang="en-US" sz="2800" i="1" dirty="0" err="1" smtClean="0">
                <a:latin typeface="Arial" charset="0"/>
                <a:ea typeface="Arial" charset="0"/>
                <a:cs typeface="Arial" charset="0"/>
              </a:rPr>
              <a:t>corfunc</a:t>
            </a:r>
            <a:r>
              <a:rPr lang="en-US" sz="2800" i="1" dirty="0" smtClean="0">
                <a:latin typeface="Arial" charset="0"/>
                <a:ea typeface="Arial" charset="0"/>
                <a:cs typeface="Arial" charset="0"/>
              </a:rPr>
              <a:t> algorithm</a:t>
            </a:r>
            <a:endParaRPr lang="en-US" sz="2800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008" y="3238686"/>
            <a:ext cx="1287727" cy="10481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120866" y="1579297"/>
            <a:ext cx="676307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Helvetica Light"/>
              </a:rPr>
              <a:t>Official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Helvetica Light"/>
              </a:rPr>
              <a:t> Releases available for Windows and Mac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charset="0"/>
              <a:ea typeface="Arial" charset="0"/>
              <a:cs typeface="Arial" charset="0"/>
              <a:sym typeface="Helvetica Ligh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F</a:t>
            </a:r>
            <a:r>
              <a:rPr dirty="0" smtClean="0"/>
              <a:t>uture </a:t>
            </a:r>
            <a:r>
              <a:rPr dirty="0"/>
              <a:t>…</a:t>
            </a:r>
          </a:p>
        </p:txBody>
      </p:sp>
      <p:sp>
        <p:nvSpPr>
          <p:cNvPr id="398" name="Shape 39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400" name="Shape 400"/>
          <p:cNvSpPr/>
          <p:nvPr/>
        </p:nvSpPr>
        <p:spPr>
          <a:xfrm>
            <a:off x="3658329" y="3156513"/>
            <a:ext cx="5688142" cy="3549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100" b="1">
                <a:latin typeface="Arial"/>
                <a:ea typeface="Arial"/>
                <a:cs typeface="Arial"/>
                <a:sym typeface="Arial"/>
              </a:defRPr>
            </a:pPr>
            <a:r>
              <a:rPr sz="2800" dirty="0"/>
              <a:t>Sasmodels Enhancements</a:t>
            </a:r>
            <a:endParaRPr sz="2800" b="0" dirty="0"/>
          </a:p>
          <a:p>
            <a:pPr>
              <a:defRPr sz="3100" b="1">
                <a:latin typeface="Arial"/>
                <a:ea typeface="Arial"/>
                <a:cs typeface="Arial"/>
                <a:sym typeface="Arial"/>
              </a:defRPr>
            </a:pPr>
            <a:r>
              <a:rPr sz="2800" b="0" dirty="0"/>
              <a:t>Return F(q) from models</a:t>
            </a:r>
          </a:p>
          <a:p>
            <a:pPr lvl="1">
              <a:defRPr sz="3100" b="1" i="1">
                <a:latin typeface="Arial"/>
                <a:ea typeface="Arial"/>
                <a:cs typeface="Arial"/>
                <a:sym typeface="Arial"/>
              </a:defRPr>
            </a:pPr>
            <a:r>
              <a:rPr sz="2800" b="0" dirty="0"/>
              <a:t>Beta approximation</a:t>
            </a:r>
          </a:p>
          <a:p>
            <a:pPr lvl="1">
              <a:defRPr sz="3100" b="1" i="1">
                <a:latin typeface="Arial"/>
                <a:ea typeface="Arial"/>
                <a:cs typeface="Arial"/>
                <a:sym typeface="Arial"/>
              </a:defRPr>
            </a:pPr>
            <a:r>
              <a:rPr sz="2800" b="0" dirty="0"/>
              <a:t>Coherent </a:t>
            </a:r>
            <a:r>
              <a:rPr sz="2800" b="0" dirty="0" smtClean="0"/>
              <a:t>sums</a:t>
            </a:r>
            <a:endParaRPr lang="en-US" sz="2800" b="0" dirty="0" smtClean="0"/>
          </a:p>
          <a:p>
            <a:pPr lvl="1">
              <a:defRPr sz="3100" b="1">
                <a:latin typeface="Arial"/>
                <a:ea typeface="Arial"/>
                <a:cs typeface="Arial"/>
                <a:sym typeface="Arial"/>
              </a:defRPr>
            </a:pPr>
            <a:endParaRPr sz="2800" b="0" dirty="0"/>
          </a:p>
          <a:p>
            <a:pPr>
              <a:defRPr sz="31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800" b="0" dirty="0" smtClean="0"/>
              <a:t>Constraints refactor</a:t>
            </a:r>
          </a:p>
          <a:p>
            <a:pPr>
              <a:defRPr sz="3100" b="1">
                <a:latin typeface="Arial"/>
                <a:ea typeface="Arial"/>
                <a:cs typeface="Arial"/>
                <a:sym typeface="Arial"/>
              </a:defRPr>
            </a:pPr>
            <a:r>
              <a:rPr sz="2800" b="0" dirty="0" smtClean="0"/>
              <a:t>Multi-GPU support</a:t>
            </a:r>
            <a:endParaRPr lang="en-US" sz="2800" dirty="0" smtClean="0"/>
          </a:p>
          <a:p>
            <a:pPr>
              <a:defRPr sz="31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800" b="0" dirty="0" smtClean="0">
                <a:solidFill>
                  <a:schemeClr val="accent1">
                    <a:lumMod val="75000"/>
                  </a:schemeClr>
                </a:solidFill>
              </a:rPr>
              <a:t>Interface </a:t>
            </a:r>
            <a:r>
              <a:rPr lang="en-US" sz="2800" b="0" dirty="0" smtClean="0">
                <a:solidFill>
                  <a:schemeClr val="accent1">
                    <a:lumMod val="75000"/>
                  </a:schemeClr>
                </a:solidFill>
              </a:rPr>
              <a:t>with </a:t>
            </a:r>
            <a:r>
              <a:rPr lang="en-US" sz="2800" b="0" dirty="0" err="1" smtClean="0">
                <a:solidFill>
                  <a:schemeClr val="accent1">
                    <a:lumMod val="75000"/>
                  </a:schemeClr>
                </a:solidFill>
              </a:rPr>
              <a:t>SasFit</a:t>
            </a:r>
            <a:r>
              <a:rPr lang="en-US" sz="2800" b="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b="0" dirty="0" smtClean="0">
                <a:solidFill>
                  <a:schemeClr val="accent1">
                    <a:lumMod val="75000"/>
                  </a:schemeClr>
                </a:solidFill>
              </a:rPr>
              <a:t>models</a:t>
            </a:r>
          </a:p>
        </p:txBody>
      </p:sp>
      <p:sp>
        <p:nvSpPr>
          <p:cNvPr id="401" name="Shape 401"/>
          <p:cNvSpPr/>
          <p:nvPr/>
        </p:nvSpPr>
        <p:spPr>
          <a:xfrm>
            <a:off x="4554137" y="6832368"/>
            <a:ext cx="3896526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100" b="1">
                <a:latin typeface="Arial"/>
                <a:ea typeface="Arial"/>
                <a:cs typeface="Arial"/>
                <a:sym typeface="Arial"/>
              </a:defRPr>
            </a:pPr>
            <a:r>
              <a:rPr sz="2800" dirty="0"/>
              <a:t>Documentation</a:t>
            </a:r>
            <a:endParaRPr sz="2800" b="0" dirty="0"/>
          </a:p>
          <a:p>
            <a:pPr>
              <a:defRPr sz="3100" b="1">
                <a:latin typeface="Arial"/>
                <a:ea typeface="Arial"/>
                <a:cs typeface="Arial"/>
                <a:sym typeface="Arial"/>
              </a:defRPr>
            </a:pPr>
            <a:r>
              <a:rPr sz="2800" b="0" dirty="0"/>
              <a:t>Tutorials</a:t>
            </a:r>
          </a:p>
          <a:p>
            <a:pPr>
              <a:defRPr sz="3100" b="1">
                <a:latin typeface="Arial"/>
                <a:ea typeface="Arial"/>
                <a:cs typeface="Arial"/>
                <a:sym typeface="Arial"/>
              </a:defRPr>
            </a:pPr>
            <a:r>
              <a:rPr sz="2800" b="0" dirty="0"/>
              <a:t>Manual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936" y="1664596"/>
            <a:ext cx="1287727" cy="10481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497" y="5924859"/>
            <a:ext cx="1287727" cy="104818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57526" y="1280750"/>
            <a:ext cx="868974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UI Refactoring (“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SasView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5.0”)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Move to QT - current and well supported toolkit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Complete separation of GUI and calculation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code</a:t>
            </a:r>
          </a:p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Provision of CLI &amp; updated Python API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Shape 405"/>
          <p:cNvSpPr/>
          <p:nvPr/>
        </p:nvSpPr>
        <p:spPr>
          <a:xfrm>
            <a:off x="3901310" y="8373164"/>
            <a:ext cx="5202179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100" b="1">
                <a:latin typeface="Arial"/>
                <a:ea typeface="Arial"/>
                <a:cs typeface="Arial"/>
                <a:sym typeface="Arial"/>
              </a:defRPr>
            </a:pPr>
            <a:r>
              <a:rPr sz="2800"/>
              <a:t>And much more!</a:t>
            </a:r>
            <a:endParaRPr sz="2800" b="0"/>
          </a:p>
          <a:p>
            <a:pPr>
              <a:defRPr sz="3100" b="1">
                <a:latin typeface="Arial"/>
                <a:ea typeface="Arial"/>
                <a:cs typeface="Arial"/>
                <a:sym typeface="Arial"/>
              </a:defRPr>
            </a:pPr>
            <a:r>
              <a:rPr sz="2800" b="0" dirty="0"/>
              <a:t>See Roadmap and Tickets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89801" y="8071120"/>
            <a:ext cx="5289371" cy="1057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dentleft_2linelarge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22175" y="8300262"/>
            <a:ext cx="3774513" cy="809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ESS_Logo_Frugal_Blue_cmyk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64074" y="8071120"/>
            <a:ext cx="2071597" cy="1111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3406" y="4823164"/>
            <a:ext cx="1267227" cy="12027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-24839" y="6496437"/>
            <a:ext cx="2385384" cy="14708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sns_logo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721495" y="4823164"/>
            <a:ext cx="2024942" cy="102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pasted-image.tif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745330" y="6790238"/>
            <a:ext cx="1923342" cy="56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utlogo.gi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63406" y="3191216"/>
            <a:ext cx="1293581" cy="9055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201" y="3350097"/>
            <a:ext cx="2081600" cy="587746"/>
          </a:xfrm>
          <a:prstGeom prst="rect">
            <a:avLst/>
          </a:prstGeom>
        </p:spPr>
      </p:pic>
      <p:pic>
        <p:nvPicPr>
          <p:cNvPr id="13" name="Picture 12" descr="new_logo_wt4.png"/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269"/>
          <a:stretch/>
        </p:blipFill>
        <p:spPr>
          <a:xfrm>
            <a:off x="2218878" y="2881726"/>
            <a:ext cx="8283842" cy="5085591"/>
          </a:xfrm>
          <a:prstGeom prst="rect">
            <a:avLst/>
          </a:prstGeom>
        </p:spPr>
      </p:pic>
      <p:sp>
        <p:nvSpPr>
          <p:cNvPr id="16" name="Shape 407"/>
          <p:cNvSpPr/>
          <p:nvPr/>
        </p:nvSpPr>
        <p:spPr>
          <a:xfrm>
            <a:off x="3099872" y="947699"/>
            <a:ext cx="6604135" cy="952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9298905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1D Analysis</a:t>
            </a:r>
          </a:p>
        </p:txBody>
      </p:sp>
      <p:sp>
        <p:nvSpPr>
          <p:cNvPr id="223" name="Shape 2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pic>
        <p:nvPicPr>
          <p:cNvPr id="224" name="Screen Shot 2016-03-16 at 19.32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25761" y="1302273"/>
            <a:ext cx="3703923" cy="8184627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Shape 225"/>
          <p:cNvSpPr/>
          <p:nvPr/>
        </p:nvSpPr>
        <p:spPr>
          <a:xfrm>
            <a:off x="581363" y="1970083"/>
            <a:ext cx="283326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Load Data …</a:t>
            </a:r>
          </a:p>
        </p:txBody>
      </p:sp>
      <p:sp>
        <p:nvSpPr>
          <p:cNvPr id="226" name="Shape 226"/>
          <p:cNvSpPr/>
          <p:nvPr/>
        </p:nvSpPr>
        <p:spPr>
          <a:xfrm>
            <a:off x="1278464" y="3036389"/>
            <a:ext cx="5170476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Select Data Sets …</a:t>
            </a:r>
          </a:p>
          <a:p>
            <a:pPr algn="l">
              <a:defRPr sz="1800"/>
            </a:pPr>
            <a:r>
              <a:t>Here we have SANS &amp; USANS from latex spheres</a:t>
            </a:r>
          </a:p>
        </p:txBody>
      </p:sp>
      <p:sp>
        <p:nvSpPr>
          <p:cNvPr id="227" name="Shape 227"/>
          <p:cNvSpPr/>
          <p:nvPr/>
        </p:nvSpPr>
        <p:spPr>
          <a:xfrm>
            <a:off x="1936754" y="4382095"/>
            <a:ext cx="364617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Send to Fitting …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1D Analysis</a:t>
            </a:r>
          </a:p>
        </p:txBody>
      </p:sp>
      <p:sp>
        <p:nvSpPr>
          <p:cNvPr id="230" name="Shape 2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pic>
        <p:nvPicPr>
          <p:cNvPr id="231" name="Screen Shot 2016-03-16 at 19.32.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94607" y="1221164"/>
            <a:ext cx="6118133" cy="8267026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Shape 232"/>
          <p:cNvSpPr/>
          <p:nvPr/>
        </p:nvSpPr>
        <p:spPr>
          <a:xfrm>
            <a:off x="589965" y="1771650"/>
            <a:ext cx="351907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Send to fitting …</a:t>
            </a:r>
          </a:p>
        </p:txBody>
      </p:sp>
      <p:sp>
        <p:nvSpPr>
          <p:cNvPr id="233" name="Shape 233"/>
          <p:cNvSpPr/>
          <p:nvPr/>
        </p:nvSpPr>
        <p:spPr>
          <a:xfrm>
            <a:off x="1031879" y="3048000"/>
            <a:ext cx="374766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Select a model …</a:t>
            </a:r>
          </a:p>
        </p:txBody>
      </p:sp>
      <p:sp>
        <p:nvSpPr>
          <p:cNvPr id="234" name="Shape 234"/>
          <p:cNvSpPr/>
          <p:nvPr/>
        </p:nvSpPr>
        <p:spPr>
          <a:xfrm>
            <a:off x="5123245" y="3374077"/>
            <a:ext cx="15389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1D Analysis</a:t>
            </a:r>
          </a:p>
        </p:txBody>
      </p:sp>
      <p:sp>
        <p:nvSpPr>
          <p:cNvPr id="237" name="Shape 2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pic>
        <p:nvPicPr>
          <p:cNvPr id="238" name="Screen Shot 2016-03-16 at 19.32.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94607" y="1221164"/>
            <a:ext cx="6118133" cy="8267026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Shape 239"/>
          <p:cNvSpPr/>
          <p:nvPr/>
        </p:nvSpPr>
        <p:spPr>
          <a:xfrm>
            <a:off x="589965" y="1771650"/>
            <a:ext cx="351907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Send to fitting …</a:t>
            </a:r>
          </a:p>
        </p:txBody>
      </p:sp>
      <p:sp>
        <p:nvSpPr>
          <p:cNvPr id="240" name="Shape 240"/>
          <p:cNvSpPr/>
          <p:nvPr/>
        </p:nvSpPr>
        <p:spPr>
          <a:xfrm>
            <a:off x="1031879" y="3048000"/>
            <a:ext cx="374766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Select a model …</a:t>
            </a:r>
          </a:p>
        </p:txBody>
      </p:sp>
      <p:sp>
        <p:nvSpPr>
          <p:cNvPr id="241" name="Shape 241"/>
          <p:cNvSpPr/>
          <p:nvPr/>
        </p:nvSpPr>
        <p:spPr>
          <a:xfrm>
            <a:off x="1480600" y="4324350"/>
            <a:ext cx="382356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Set parameters …</a:t>
            </a:r>
          </a:p>
        </p:txBody>
      </p:sp>
      <p:sp>
        <p:nvSpPr>
          <p:cNvPr id="242" name="Shape 242"/>
          <p:cNvSpPr/>
          <p:nvPr/>
        </p:nvSpPr>
        <p:spPr>
          <a:xfrm>
            <a:off x="5466069" y="4651018"/>
            <a:ext cx="1862388" cy="2018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1D Analysis</a:t>
            </a:r>
          </a:p>
        </p:txBody>
      </p:sp>
      <p:sp>
        <p:nvSpPr>
          <p:cNvPr id="245" name="Shape 2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pic>
        <p:nvPicPr>
          <p:cNvPr id="246" name="Screen Shot 2016-03-16 at 19.32.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94607" y="1221164"/>
            <a:ext cx="6118133" cy="8267026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Shape 247"/>
          <p:cNvSpPr/>
          <p:nvPr/>
        </p:nvSpPr>
        <p:spPr>
          <a:xfrm>
            <a:off x="589965" y="1771650"/>
            <a:ext cx="351907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Send to fitting …</a:t>
            </a:r>
          </a:p>
        </p:txBody>
      </p:sp>
      <p:sp>
        <p:nvSpPr>
          <p:cNvPr id="248" name="Shape 248"/>
          <p:cNvSpPr/>
          <p:nvPr/>
        </p:nvSpPr>
        <p:spPr>
          <a:xfrm>
            <a:off x="1031879" y="3048000"/>
            <a:ext cx="374766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Select a model …</a:t>
            </a:r>
          </a:p>
        </p:txBody>
      </p:sp>
      <p:sp>
        <p:nvSpPr>
          <p:cNvPr id="249" name="Shape 249"/>
          <p:cNvSpPr/>
          <p:nvPr/>
        </p:nvSpPr>
        <p:spPr>
          <a:xfrm>
            <a:off x="1480600" y="4324350"/>
            <a:ext cx="382356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Set parameters …</a:t>
            </a:r>
          </a:p>
        </p:txBody>
      </p:sp>
      <p:sp>
        <p:nvSpPr>
          <p:cNvPr id="250" name="Shape 250"/>
          <p:cNvSpPr/>
          <p:nvPr/>
        </p:nvSpPr>
        <p:spPr>
          <a:xfrm>
            <a:off x="1976048" y="5600700"/>
            <a:ext cx="361233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Use resolution …</a:t>
            </a:r>
          </a:p>
        </p:txBody>
      </p:sp>
      <p:sp>
        <p:nvSpPr>
          <p:cNvPr id="251" name="Shape 251"/>
          <p:cNvSpPr/>
          <p:nvPr/>
        </p:nvSpPr>
        <p:spPr>
          <a:xfrm>
            <a:off x="5865434" y="6089020"/>
            <a:ext cx="1279458" cy="6344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958744" y="1456680"/>
            <a:ext cx="11087309" cy="611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866986">
              <a:defRPr sz="3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But … where are the resources?</a:t>
            </a:r>
          </a:p>
        </p:txBody>
      </p:sp>
      <p:sp>
        <p:nvSpPr>
          <p:cNvPr id="163" name="Shape 163"/>
          <p:cNvSpPr/>
          <p:nvPr/>
        </p:nvSpPr>
        <p:spPr>
          <a:xfrm>
            <a:off x="883630" y="2607042"/>
            <a:ext cx="11237536" cy="4440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866986">
              <a:defRPr sz="3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800" dirty="0"/>
              <a:t>More pressing tasks for </a:t>
            </a:r>
            <a:r>
              <a:rPr lang="en-US" sz="2800" dirty="0" smtClean="0"/>
              <a:t>all of us ...</a:t>
            </a:r>
          </a:p>
          <a:p>
            <a:endParaRPr lang="en-US" sz="2800" dirty="0"/>
          </a:p>
          <a:p>
            <a:r>
              <a:rPr lang="en-US" sz="2800" dirty="0"/>
              <a:t>F</a:t>
            </a:r>
            <a:r>
              <a:rPr lang="en-US" sz="2800" dirty="0" smtClean="0"/>
              <a:t>acility scientists &amp; staff </a:t>
            </a:r>
            <a:r>
              <a:rPr sz="2800" dirty="0" smtClean="0"/>
              <a:t>: </a:t>
            </a:r>
            <a:r>
              <a:rPr sz="2800" dirty="0"/>
              <a:t>maintaining &amp; improving instrumentation, bringing in and supporting users, dealing with instrument control and data reduction software </a:t>
            </a:r>
            <a:r>
              <a:rPr sz="2800" dirty="0" smtClean="0"/>
              <a:t>…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Users : data analysis should be high priority ... But in fact the priority is publication. Users want to get rapidly from data to answer – if it is going to need major investment of time then low priority. Especially for “one-time” and industrial users.</a:t>
            </a:r>
            <a:endParaRPr sz="2800" dirty="0"/>
          </a:p>
        </p:txBody>
      </p:sp>
      <p:sp>
        <p:nvSpPr>
          <p:cNvPr id="164" name="Shape 164"/>
          <p:cNvSpPr>
            <a:spLocks noGrp="1"/>
          </p:cNvSpPr>
          <p:nvPr>
            <p:ph type="title" idx="4294967295"/>
          </p:nvPr>
        </p:nvSpPr>
        <p:spPr>
          <a:xfrm>
            <a:off x="1828800" y="596900"/>
            <a:ext cx="9347200" cy="5461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3600">
                <a:solidFill>
                  <a:srgbClr val="24526E"/>
                </a:solidFill>
                <a:uFill>
                  <a:solidFill>
                    <a:srgbClr val="24526E"/>
                  </a:solidFill>
                </a:uFill>
              </a:defRPr>
            </a:lvl1pPr>
          </a:lstStyle>
          <a:p>
            <a:r>
              <a:t>Analysis Software - Who’s Job is it Anyway?</a:t>
            </a:r>
          </a:p>
        </p:txBody>
      </p:sp>
      <p:sp>
        <p:nvSpPr>
          <p:cNvPr id="165" name="Shape 165"/>
          <p:cNvSpPr/>
          <p:nvPr/>
        </p:nvSpPr>
        <p:spPr>
          <a:xfrm>
            <a:off x="958744" y="7323456"/>
            <a:ext cx="11087308" cy="2224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defTabSz="866986"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rPr lang="en-US" smtClean="0"/>
              <a:t>Writing shareable data </a:t>
            </a:r>
            <a:r>
              <a:rPr lang="en-US" dirty="0" smtClean="0"/>
              <a:t>analysis software is bottom of the heap ...</a:t>
            </a:r>
            <a:endParaRPr dirty="0"/>
          </a:p>
          <a:p>
            <a:pPr defTabSz="866986">
              <a:defRPr sz="34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defTabSz="866986"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 … need to pool resources.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1" animBg="1" advAuto="0"/>
      <p:bldP spid="163" grpId="2" animBg="1" advAuto="0"/>
      <p:bldP spid="165" grpId="3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1D Analysis</a:t>
            </a:r>
          </a:p>
        </p:txBody>
      </p:sp>
      <p:sp>
        <p:nvSpPr>
          <p:cNvPr id="254" name="Shape 25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255" name="Shape 255"/>
          <p:cNvSpPr/>
          <p:nvPr/>
        </p:nvSpPr>
        <p:spPr>
          <a:xfrm>
            <a:off x="589965" y="1771650"/>
            <a:ext cx="351907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Send to fitting …</a:t>
            </a:r>
          </a:p>
        </p:txBody>
      </p:sp>
      <p:sp>
        <p:nvSpPr>
          <p:cNvPr id="256" name="Shape 256"/>
          <p:cNvSpPr/>
          <p:nvPr/>
        </p:nvSpPr>
        <p:spPr>
          <a:xfrm>
            <a:off x="1031879" y="3048000"/>
            <a:ext cx="374766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Select a model …</a:t>
            </a:r>
          </a:p>
        </p:txBody>
      </p:sp>
      <p:sp>
        <p:nvSpPr>
          <p:cNvPr id="257" name="Shape 257"/>
          <p:cNvSpPr/>
          <p:nvPr/>
        </p:nvSpPr>
        <p:spPr>
          <a:xfrm>
            <a:off x="1480600" y="4324350"/>
            <a:ext cx="382356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Set parameters …</a:t>
            </a:r>
          </a:p>
        </p:txBody>
      </p:sp>
      <p:sp>
        <p:nvSpPr>
          <p:cNvPr id="258" name="Shape 258"/>
          <p:cNvSpPr/>
          <p:nvPr/>
        </p:nvSpPr>
        <p:spPr>
          <a:xfrm>
            <a:off x="1976048" y="5600700"/>
            <a:ext cx="361233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Use resolution …</a:t>
            </a:r>
          </a:p>
        </p:txBody>
      </p:sp>
      <p:pic>
        <p:nvPicPr>
          <p:cNvPr id="259" name="Screen Shot 2016-03-16 at 19.32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61475" y="1440312"/>
            <a:ext cx="5969350" cy="45658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Screen Shot 2016-03-16 at 19.33.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45000" y="6129589"/>
            <a:ext cx="6002299" cy="3379594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Shape 261"/>
          <p:cNvSpPr/>
          <p:nvPr/>
        </p:nvSpPr>
        <p:spPr>
          <a:xfrm>
            <a:off x="2442080" y="6877050"/>
            <a:ext cx="402595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How does it look?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1D Analysis</a:t>
            </a:r>
          </a:p>
        </p:txBody>
      </p:sp>
      <p:sp>
        <p:nvSpPr>
          <p:cNvPr id="264" name="Shape 2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pic>
        <p:nvPicPr>
          <p:cNvPr id="265" name="Screen Shot 2016-03-16 at 19.39.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7903" y="1298292"/>
            <a:ext cx="5981284" cy="8090794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Shape 266"/>
          <p:cNvSpPr/>
          <p:nvPr/>
        </p:nvSpPr>
        <p:spPr>
          <a:xfrm>
            <a:off x="528417" y="2052721"/>
            <a:ext cx="446133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r>
              <a:t>Choose which parameters to fit …</a:t>
            </a:r>
          </a:p>
        </p:txBody>
      </p:sp>
      <p:sp>
        <p:nvSpPr>
          <p:cNvPr id="267" name="Shape 267"/>
          <p:cNvSpPr/>
          <p:nvPr/>
        </p:nvSpPr>
        <p:spPr>
          <a:xfrm>
            <a:off x="4763266" y="3059225"/>
            <a:ext cx="1775191" cy="151414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1D Analysis</a:t>
            </a:r>
          </a:p>
        </p:txBody>
      </p:sp>
      <p:sp>
        <p:nvSpPr>
          <p:cNvPr id="270" name="Shape 27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pic>
        <p:nvPicPr>
          <p:cNvPr id="271" name="Screen Shot 2016-03-16 at 19.39.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7903" y="1298292"/>
            <a:ext cx="5981284" cy="8090794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Shape 272"/>
          <p:cNvSpPr/>
          <p:nvPr/>
        </p:nvSpPr>
        <p:spPr>
          <a:xfrm>
            <a:off x="528417" y="2052721"/>
            <a:ext cx="446133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r>
              <a:t>Choose which parameters to fit …</a:t>
            </a:r>
          </a:p>
        </p:txBody>
      </p:sp>
      <p:sp>
        <p:nvSpPr>
          <p:cNvPr id="273" name="Shape 273"/>
          <p:cNvSpPr/>
          <p:nvPr/>
        </p:nvSpPr>
        <p:spPr>
          <a:xfrm>
            <a:off x="254248" y="5841956"/>
            <a:ext cx="581592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r>
              <a:t>… and press the Fit button!</a:t>
            </a:r>
          </a:p>
        </p:txBody>
      </p:sp>
      <p:sp>
        <p:nvSpPr>
          <p:cNvPr id="274" name="Shape 274"/>
          <p:cNvSpPr/>
          <p:nvPr/>
        </p:nvSpPr>
        <p:spPr>
          <a:xfrm>
            <a:off x="8956379" y="8803261"/>
            <a:ext cx="1035698" cy="367506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6093077" y="6205757"/>
            <a:ext cx="3298142" cy="249985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76" name="Shape 276"/>
          <p:cNvSpPr/>
          <p:nvPr/>
        </p:nvSpPr>
        <p:spPr>
          <a:xfrm>
            <a:off x="4763266" y="3059225"/>
            <a:ext cx="1775191" cy="151414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Constraints / Simultaneous Fit</a:t>
            </a:r>
          </a:p>
        </p:txBody>
      </p:sp>
      <p:sp>
        <p:nvSpPr>
          <p:cNvPr id="279" name="Shape 2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280" name="Shape 280"/>
          <p:cNvSpPr/>
          <p:nvPr/>
        </p:nvSpPr>
        <p:spPr>
          <a:xfrm>
            <a:off x="434985" y="1516836"/>
            <a:ext cx="5693324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But wait! We have two data sets of the same sample : SANS + USANS …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Constraints / Simultaneous Fit</a:t>
            </a:r>
          </a:p>
        </p:txBody>
      </p:sp>
      <p:sp>
        <p:nvSpPr>
          <p:cNvPr id="283" name="Shape 28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296651" y="1516836"/>
            <a:ext cx="5693324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r>
              <a:t>But wait! We have two data sets of the same sample : SANS + USANS …</a:t>
            </a:r>
          </a:p>
        </p:txBody>
      </p:sp>
      <p:pic>
        <p:nvPicPr>
          <p:cNvPr id="285" name="Screen Shot 2016-03-16 at 19.47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2847" y="1178998"/>
            <a:ext cx="6293293" cy="8499562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Shape 286"/>
          <p:cNvSpPr/>
          <p:nvPr/>
        </p:nvSpPr>
        <p:spPr>
          <a:xfrm>
            <a:off x="658819" y="3844671"/>
            <a:ext cx="569332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Set up a simultaneous fit …</a:t>
            </a:r>
          </a:p>
        </p:txBody>
      </p:sp>
      <p:sp>
        <p:nvSpPr>
          <p:cNvPr id="287" name="Shape 287"/>
          <p:cNvSpPr/>
          <p:nvPr/>
        </p:nvSpPr>
        <p:spPr>
          <a:xfrm flipV="1">
            <a:off x="5355563" y="2609457"/>
            <a:ext cx="1270001" cy="1270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Constraints / Simultaneous Fit</a:t>
            </a:r>
          </a:p>
        </p:txBody>
      </p:sp>
      <p:sp>
        <p:nvSpPr>
          <p:cNvPr id="290" name="Shape 29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296651" y="1516836"/>
            <a:ext cx="5693324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r>
              <a:t>But wait! We have two data sets of the same sample : SANS + USANS …</a:t>
            </a:r>
          </a:p>
        </p:txBody>
      </p:sp>
      <p:pic>
        <p:nvPicPr>
          <p:cNvPr id="292" name="Screen Shot 2016-03-16 at 19.47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2847" y="1178998"/>
            <a:ext cx="6293293" cy="8499562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Shape 293"/>
          <p:cNvSpPr/>
          <p:nvPr/>
        </p:nvSpPr>
        <p:spPr>
          <a:xfrm>
            <a:off x="658819" y="3844671"/>
            <a:ext cx="569332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Set up a simultaneous fit …</a:t>
            </a:r>
          </a:p>
        </p:txBody>
      </p:sp>
      <p:sp>
        <p:nvSpPr>
          <p:cNvPr id="294" name="Shape 294"/>
          <p:cNvSpPr/>
          <p:nvPr/>
        </p:nvSpPr>
        <p:spPr>
          <a:xfrm>
            <a:off x="758152" y="5104929"/>
            <a:ext cx="569332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… with constraints</a:t>
            </a:r>
          </a:p>
        </p:txBody>
      </p:sp>
      <p:sp>
        <p:nvSpPr>
          <p:cNvPr id="295" name="Shape 295"/>
          <p:cNvSpPr/>
          <p:nvPr/>
        </p:nvSpPr>
        <p:spPr>
          <a:xfrm flipV="1">
            <a:off x="5355563" y="2609457"/>
            <a:ext cx="1270001" cy="1270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96" name="Shape 296"/>
          <p:cNvSpPr/>
          <p:nvPr/>
        </p:nvSpPr>
        <p:spPr>
          <a:xfrm flipV="1">
            <a:off x="5651739" y="5090442"/>
            <a:ext cx="1070011" cy="39736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Constraints / Simultaneous Fit</a:t>
            </a:r>
          </a:p>
        </p:txBody>
      </p:sp>
      <p:sp>
        <p:nvSpPr>
          <p:cNvPr id="299" name="Shape 29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296651" y="1516836"/>
            <a:ext cx="5693324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r>
              <a:t>But wait! We have two data sets of the same sample : SANS + USANS …</a:t>
            </a:r>
          </a:p>
        </p:txBody>
      </p:sp>
      <p:pic>
        <p:nvPicPr>
          <p:cNvPr id="301" name="Screen Shot 2016-03-16 at 19.47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2847" y="1178998"/>
            <a:ext cx="6293293" cy="8499562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Shape 302"/>
          <p:cNvSpPr/>
          <p:nvPr/>
        </p:nvSpPr>
        <p:spPr>
          <a:xfrm>
            <a:off x="658819" y="3844671"/>
            <a:ext cx="569332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Set up a simultaneous fit …</a:t>
            </a:r>
          </a:p>
        </p:txBody>
      </p:sp>
      <p:sp>
        <p:nvSpPr>
          <p:cNvPr id="303" name="Shape 303"/>
          <p:cNvSpPr/>
          <p:nvPr/>
        </p:nvSpPr>
        <p:spPr>
          <a:xfrm>
            <a:off x="758152" y="5104929"/>
            <a:ext cx="569332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… with constraints</a:t>
            </a:r>
          </a:p>
        </p:txBody>
      </p:sp>
      <p:sp>
        <p:nvSpPr>
          <p:cNvPr id="304" name="Shape 304"/>
          <p:cNvSpPr/>
          <p:nvPr/>
        </p:nvSpPr>
        <p:spPr>
          <a:xfrm>
            <a:off x="525484" y="6559936"/>
            <a:ext cx="569332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Now press the Fit button!</a:t>
            </a:r>
          </a:p>
        </p:txBody>
      </p:sp>
      <p:sp>
        <p:nvSpPr>
          <p:cNvPr id="305" name="Shape 305"/>
          <p:cNvSpPr/>
          <p:nvPr/>
        </p:nvSpPr>
        <p:spPr>
          <a:xfrm flipV="1">
            <a:off x="5651739" y="5090442"/>
            <a:ext cx="1070011" cy="39736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06" name="Shape 306"/>
          <p:cNvSpPr/>
          <p:nvPr/>
        </p:nvSpPr>
        <p:spPr>
          <a:xfrm flipV="1">
            <a:off x="5355563" y="2609457"/>
            <a:ext cx="1270001" cy="1270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8374243" y="6587649"/>
            <a:ext cx="1035697" cy="367506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08" name="Shape 308"/>
          <p:cNvSpPr/>
          <p:nvPr/>
        </p:nvSpPr>
        <p:spPr>
          <a:xfrm flipV="1">
            <a:off x="6280531" y="6738989"/>
            <a:ext cx="2020208" cy="15145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Constraints / Simultaneous Fit</a:t>
            </a:r>
          </a:p>
        </p:txBody>
      </p:sp>
      <p:sp>
        <p:nvSpPr>
          <p:cNvPr id="311" name="Shape 3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pic>
        <p:nvPicPr>
          <p:cNvPr id="312" name="Screen Shot 2016-03-16 at 19.51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24135" y="1174289"/>
            <a:ext cx="6073030" cy="80502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Screen Shot 2016-03-16 at 19.51.3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9573" y="1183032"/>
            <a:ext cx="6073030" cy="82056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Fitting Algorithms</a:t>
            </a:r>
          </a:p>
        </p:txBody>
      </p:sp>
      <p:sp>
        <p:nvSpPr>
          <p:cNvPr id="330" name="Shape 3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pic>
        <p:nvPicPr>
          <p:cNvPr id="331" name="Screen Shot 2016-10-06 at 09.22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647" y="1223127"/>
            <a:ext cx="3962984" cy="5047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conv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69643" y="6350842"/>
            <a:ext cx="3175001" cy="3218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corr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4437" y="6350842"/>
            <a:ext cx="3175001" cy="3218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trace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74849" y="6350842"/>
            <a:ext cx="3175001" cy="3218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unc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780055" y="6350842"/>
            <a:ext cx="3175001" cy="3218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corr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77273" y="1139715"/>
            <a:ext cx="6985001" cy="70814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Fitting Algorithms</a:t>
            </a:r>
          </a:p>
        </p:txBody>
      </p:sp>
      <p:sp>
        <p:nvSpPr>
          <p:cNvPr id="339" name="Shape 3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pic>
        <p:nvPicPr>
          <p:cNvPr id="340" name="Screen Shot 2016-10-06 at 09.22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647" y="1223127"/>
            <a:ext cx="3962984" cy="5047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conv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69643" y="6350842"/>
            <a:ext cx="3175001" cy="3218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corr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4437" y="6350842"/>
            <a:ext cx="3175001" cy="3218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trace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74849" y="6350842"/>
            <a:ext cx="3175001" cy="3218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unc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780055" y="6350842"/>
            <a:ext cx="3175001" cy="3218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conv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77273" y="1139715"/>
            <a:ext cx="6985001" cy="70814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little history …</a:t>
            </a:r>
          </a:p>
        </p:txBody>
      </p:sp>
      <p:sp>
        <p:nvSpPr>
          <p:cNvPr id="168" name="Shape 168"/>
          <p:cNvSpPr>
            <a:spLocks noGrp="1"/>
          </p:cNvSpPr>
          <p:nvPr>
            <p:ph type="sldNum" sz="quarter" idx="2"/>
          </p:nvPr>
        </p:nvSpPr>
        <p:spPr>
          <a:xfrm>
            <a:off x="11787683" y="10058400"/>
            <a:ext cx="405409" cy="647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6874204" y="5670331"/>
            <a:ext cx="5475632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457200">
              <a:defRPr sz="3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Heritage: NIST IGOR macros </a:t>
            </a:r>
          </a:p>
        </p:txBody>
      </p:sp>
      <p:pic>
        <p:nvPicPr>
          <p:cNvPr id="170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81261" y="3024849"/>
            <a:ext cx="3432105" cy="15844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4.jpg" descr="NSF_logo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8288" y="2944181"/>
            <a:ext cx="2313745" cy="1745762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hape 172"/>
          <p:cNvSpPr/>
          <p:nvPr/>
        </p:nvSpPr>
        <p:spPr>
          <a:xfrm>
            <a:off x="6820275" y="3024849"/>
            <a:ext cx="5807465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l" defTabSz="457200">
              <a:defRPr sz="3200">
                <a:latin typeface="Calibri"/>
                <a:ea typeface="Calibri"/>
                <a:cs typeface="Calibri"/>
                <a:sym typeface="Calibri"/>
              </a:defRPr>
            </a:pPr>
            <a:r>
              <a:t>DANSE project output</a:t>
            </a:r>
          </a:p>
          <a:p>
            <a:pPr algn="l" defTabSz="457200">
              <a:defRPr sz="3200">
                <a:latin typeface="Calibri"/>
                <a:ea typeface="Calibri"/>
                <a:cs typeface="Calibri"/>
                <a:sym typeface="Calibri"/>
              </a:defRPr>
            </a:pPr>
            <a:r>
              <a:t>~ 8.5%  of funds were for SANS</a:t>
            </a:r>
          </a:p>
          <a:p>
            <a:pPr algn="l" defTabSz="457200">
              <a:defRPr sz="3200">
                <a:latin typeface="Calibri"/>
                <a:ea typeface="Calibri"/>
                <a:cs typeface="Calibri"/>
                <a:sym typeface="Calibri"/>
              </a:defRPr>
            </a:pPr>
            <a:r>
              <a:t>Kickoff meeting August 2006</a:t>
            </a:r>
          </a:p>
        </p:txBody>
      </p:sp>
      <p:pic>
        <p:nvPicPr>
          <p:cNvPr id="173" name="image5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4460" y="5495117"/>
            <a:ext cx="5287021" cy="988743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Shape 174"/>
          <p:cNvSpPr/>
          <p:nvPr/>
        </p:nvSpPr>
        <p:spPr>
          <a:xfrm>
            <a:off x="2981312" y="1620267"/>
            <a:ext cx="70421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Where did SasView come from?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Fitting Algorithms</a:t>
            </a:r>
          </a:p>
        </p:txBody>
      </p:sp>
      <p:sp>
        <p:nvSpPr>
          <p:cNvPr id="348" name="Shape 3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pic>
        <p:nvPicPr>
          <p:cNvPr id="349" name="Screen Shot 2016-10-06 at 09.22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647" y="1223127"/>
            <a:ext cx="3962984" cy="5047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conv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69643" y="6350842"/>
            <a:ext cx="3175001" cy="3218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corr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4437" y="6350842"/>
            <a:ext cx="3175001" cy="3218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trace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74849" y="6350842"/>
            <a:ext cx="3175001" cy="3218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unc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780055" y="6350842"/>
            <a:ext cx="3175001" cy="3218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trace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877273" y="1139715"/>
            <a:ext cx="6985001" cy="70814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Fitting Algorithms</a:t>
            </a:r>
          </a:p>
        </p:txBody>
      </p:sp>
      <p:sp>
        <p:nvSpPr>
          <p:cNvPr id="357" name="Shape 3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pic>
        <p:nvPicPr>
          <p:cNvPr id="358" name="Screen Shot 2016-10-06 at 09.22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647" y="1223127"/>
            <a:ext cx="3962984" cy="5047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conv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69643" y="6350842"/>
            <a:ext cx="3175001" cy="3218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corr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4437" y="6350842"/>
            <a:ext cx="3175001" cy="3218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trace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74849" y="6350842"/>
            <a:ext cx="3175001" cy="3218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unc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780055" y="6350842"/>
            <a:ext cx="3175001" cy="3218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unc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877273" y="1139715"/>
            <a:ext cx="6985001" cy="70814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Continuity …</a:t>
            </a:r>
          </a:p>
        </p:txBody>
      </p:sp>
      <p:sp>
        <p:nvSpPr>
          <p:cNvPr id="177" name="Shape 177"/>
          <p:cNvSpPr>
            <a:spLocks noGrp="1"/>
          </p:cNvSpPr>
          <p:nvPr>
            <p:ph type="sldNum" sz="quarter" idx="2"/>
          </p:nvPr>
        </p:nvSpPr>
        <p:spPr>
          <a:xfrm>
            <a:off x="11787683" y="10058400"/>
            <a:ext cx="405409" cy="647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1379772" y="2346337"/>
            <a:ext cx="10245255" cy="620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NIST Supported initial transition from NSF funding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Expansion …</a:t>
            </a:r>
          </a:p>
        </p:txBody>
      </p:sp>
      <p:sp>
        <p:nvSpPr>
          <p:cNvPr id="181" name="Shape 181"/>
          <p:cNvSpPr>
            <a:spLocks noGrp="1"/>
          </p:cNvSpPr>
          <p:nvPr>
            <p:ph type="sldNum" sz="quarter" idx="2"/>
          </p:nvPr>
        </p:nvSpPr>
        <p:spPr>
          <a:xfrm>
            <a:off x="11787683" y="10058400"/>
            <a:ext cx="405409" cy="647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82" name="Shape 182"/>
          <p:cNvSpPr/>
          <p:nvPr/>
        </p:nvSpPr>
        <p:spPr>
          <a:xfrm>
            <a:off x="1547154" y="2899744"/>
            <a:ext cx="9938618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866986"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2800" dirty="0"/>
              <a:t>Now </a:t>
            </a:r>
            <a:r>
              <a:rPr lang="en-US" sz="2800" dirty="0" smtClean="0"/>
              <a:t>8</a:t>
            </a:r>
            <a:r>
              <a:rPr sz="2800" dirty="0" smtClean="0"/>
              <a:t> </a:t>
            </a:r>
            <a:r>
              <a:rPr sz="2800" dirty="0"/>
              <a:t>active facilities</a:t>
            </a:r>
          </a:p>
          <a:p>
            <a:pPr defTabSz="866986"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2800" dirty="0"/>
              <a:t>ORNL, ISIS, NIST, ESS, ILL, TUD/RID, </a:t>
            </a:r>
            <a:r>
              <a:rPr sz="2800" dirty="0" smtClean="0"/>
              <a:t>ANSTO</a:t>
            </a:r>
            <a:r>
              <a:rPr lang="en-US" sz="2800" dirty="0" smtClean="0"/>
              <a:t> and Diamond</a:t>
            </a:r>
            <a:endParaRPr sz="2800" dirty="0"/>
          </a:p>
        </p:txBody>
      </p:sp>
      <p:sp>
        <p:nvSpPr>
          <p:cNvPr id="183" name="Shape 183"/>
          <p:cNvSpPr/>
          <p:nvPr/>
        </p:nvSpPr>
        <p:spPr>
          <a:xfrm>
            <a:off x="2507355" y="1601828"/>
            <a:ext cx="801822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800" dirty="0"/>
              <a:t>NIST </a:t>
            </a:r>
            <a:r>
              <a:rPr lang="en-US" sz="2800" dirty="0" smtClean="0"/>
              <a:t>s</a:t>
            </a:r>
            <a:r>
              <a:rPr sz="2800" dirty="0" smtClean="0"/>
              <a:t>upported </a:t>
            </a:r>
            <a:r>
              <a:rPr sz="2800" dirty="0"/>
              <a:t>initial transition from NSF funding</a:t>
            </a:r>
          </a:p>
        </p:txBody>
      </p:sp>
      <p:sp>
        <p:nvSpPr>
          <p:cNvPr id="184" name="Shape 184"/>
          <p:cNvSpPr/>
          <p:nvPr/>
        </p:nvSpPr>
        <p:spPr>
          <a:xfrm>
            <a:off x="3544859" y="7329535"/>
            <a:ext cx="5915081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866986"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2800" dirty="0"/>
              <a:t>SINE2020 </a:t>
            </a:r>
            <a:r>
              <a:rPr lang="en-US" sz="2800" dirty="0" smtClean="0"/>
              <a:t>f</a:t>
            </a:r>
            <a:r>
              <a:rPr sz="2800" dirty="0" smtClean="0"/>
              <a:t>unding </a:t>
            </a:r>
            <a:r>
              <a:rPr lang="en-US" sz="2800" dirty="0" smtClean="0"/>
              <a:t>two staff at </a:t>
            </a:r>
            <a:r>
              <a:rPr sz="2800" dirty="0" smtClean="0"/>
              <a:t>ESS</a:t>
            </a:r>
            <a:endParaRPr sz="2800" dirty="0"/>
          </a:p>
          <a:p>
            <a:pPr defTabSz="866986"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2800" dirty="0"/>
              <a:t>First major investment since DANSE</a:t>
            </a:r>
          </a:p>
          <a:p>
            <a:pPr defTabSz="866986"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2800" u="sng" dirty="0">
                <a:hlinkClick r:id="rId2"/>
              </a:rPr>
              <a:t>http://sine2020.eu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131" y="4426249"/>
            <a:ext cx="2800538" cy="2279593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Development Model</a:t>
            </a:r>
          </a:p>
        </p:txBody>
      </p:sp>
      <p:sp>
        <p:nvSpPr>
          <p:cNvPr id="187" name="Shape 187"/>
          <p:cNvSpPr>
            <a:spLocks noGrp="1"/>
          </p:cNvSpPr>
          <p:nvPr>
            <p:ph type="sldNum" sz="quarter" idx="2"/>
          </p:nvPr>
        </p:nvSpPr>
        <p:spPr>
          <a:xfrm>
            <a:off x="11787683" y="10058400"/>
            <a:ext cx="405409" cy="647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1918658" y="1946897"/>
            <a:ext cx="9257342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3200" dirty="0"/>
              <a:t>Code is open source and publicly hosted at </a:t>
            </a:r>
            <a:r>
              <a:rPr sz="3200" dirty="0" smtClean="0"/>
              <a:t>Github</a:t>
            </a:r>
            <a:endParaRPr lang="en-US" sz="3200" dirty="0" smtClean="0"/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sz="3200" dirty="0" smtClean="0"/>
              <a:t>Released under BSD 3-clause license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 sz="3200" dirty="0"/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3200" dirty="0"/>
              <a:t>Bug and Enhancement Ticket </a:t>
            </a:r>
            <a:r>
              <a:rPr sz="3200" dirty="0" smtClean="0"/>
              <a:t>System</a:t>
            </a:r>
            <a:endParaRPr sz="3200" dirty="0"/>
          </a:p>
        </p:txBody>
      </p:sp>
      <p:sp>
        <p:nvSpPr>
          <p:cNvPr id="189" name="Shape 189"/>
          <p:cNvSpPr/>
          <p:nvPr/>
        </p:nvSpPr>
        <p:spPr>
          <a:xfrm>
            <a:off x="1777832" y="5460633"/>
            <a:ext cx="9161366" cy="2314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8" tIns="48768" rIns="48768" bIns="48768">
            <a:spAutoFit/>
          </a:bodyPr>
          <a:lstStyle/>
          <a:p>
            <a:pPr defTabSz="866986">
              <a:defRPr sz="26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1</a:t>
            </a:r>
            <a:r>
              <a:rPr sz="2400" baseline="30769" dirty="0"/>
              <a:t>st</a:t>
            </a:r>
            <a:r>
              <a:rPr sz="2400" dirty="0"/>
              <a:t> at NIST April 2013</a:t>
            </a:r>
          </a:p>
          <a:p>
            <a:pPr defTabSz="866986">
              <a:defRPr sz="26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2</a:t>
            </a:r>
            <a:r>
              <a:rPr sz="2400" baseline="30769" dirty="0"/>
              <a:t>nd</a:t>
            </a:r>
            <a:r>
              <a:rPr sz="2400" dirty="0"/>
              <a:t> at ISIS April 2014</a:t>
            </a:r>
          </a:p>
          <a:p>
            <a:pPr defTabSz="866986">
              <a:defRPr sz="26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3</a:t>
            </a:r>
            <a:r>
              <a:rPr sz="2400" baseline="30769" dirty="0"/>
              <a:t>rd</a:t>
            </a:r>
            <a:r>
              <a:rPr sz="2400" dirty="0"/>
              <a:t> at ESS Feb 2015</a:t>
            </a:r>
          </a:p>
          <a:p>
            <a:pPr defTabSz="866986">
              <a:defRPr sz="26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4</a:t>
            </a:r>
            <a:r>
              <a:rPr sz="2400" baseline="31999" dirty="0"/>
              <a:t>th</a:t>
            </a:r>
            <a:r>
              <a:rPr sz="2400" dirty="0"/>
              <a:t> </a:t>
            </a:r>
            <a:r>
              <a:rPr lang="en-US" sz="2400" dirty="0" smtClean="0"/>
              <a:t>at </a:t>
            </a:r>
            <a:r>
              <a:rPr sz="2400" dirty="0" smtClean="0"/>
              <a:t>TU Delft/RID </a:t>
            </a:r>
            <a:r>
              <a:rPr sz="2400" dirty="0"/>
              <a:t>March 2016</a:t>
            </a:r>
          </a:p>
          <a:p>
            <a:pPr defTabSz="866986">
              <a:defRPr sz="26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5</a:t>
            </a:r>
            <a:r>
              <a:rPr sz="2400" baseline="31999" dirty="0"/>
              <a:t>th</a:t>
            </a:r>
            <a:r>
              <a:rPr sz="2400" dirty="0"/>
              <a:t> at ORNL October </a:t>
            </a:r>
            <a:r>
              <a:rPr sz="2400" dirty="0" smtClean="0"/>
              <a:t>2016</a:t>
            </a:r>
            <a:endParaRPr lang="en-US" sz="2400" dirty="0" smtClean="0"/>
          </a:p>
          <a:p>
            <a:pPr defTabSz="866986">
              <a:defRPr sz="2600"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 smtClean="0"/>
              <a:t>6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at ILL/ESRF April 2017</a:t>
            </a:r>
            <a:endParaRPr sz="2400" dirty="0"/>
          </a:p>
        </p:txBody>
      </p:sp>
      <p:sp>
        <p:nvSpPr>
          <p:cNvPr id="190" name="Shape 190"/>
          <p:cNvSpPr/>
          <p:nvPr/>
        </p:nvSpPr>
        <p:spPr>
          <a:xfrm>
            <a:off x="1402544" y="1240976"/>
            <a:ext cx="10199713" cy="620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66986"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Open, Collaborative, Community Development</a:t>
            </a:r>
          </a:p>
        </p:txBody>
      </p:sp>
      <p:sp>
        <p:nvSpPr>
          <p:cNvPr id="191" name="Shape 191"/>
          <p:cNvSpPr/>
          <p:nvPr/>
        </p:nvSpPr>
        <p:spPr>
          <a:xfrm>
            <a:off x="3949201" y="4173887"/>
            <a:ext cx="481862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200" dirty="0"/>
              <a:t>Bi-weekly developer calls </a:t>
            </a:r>
          </a:p>
        </p:txBody>
      </p:sp>
      <p:sp>
        <p:nvSpPr>
          <p:cNvPr id="192" name="Shape 192"/>
          <p:cNvSpPr/>
          <p:nvPr/>
        </p:nvSpPr>
        <p:spPr>
          <a:xfrm>
            <a:off x="5111378" y="4905904"/>
            <a:ext cx="2494273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200" dirty="0"/>
              <a:t>Code Camps</a:t>
            </a:r>
          </a:p>
        </p:txBody>
      </p:sp>
      <p:sp>
        <p:nvSpPr>
          <p:cNvPr id="193" name="Shape 193"/>
          <p:cNvSpPr/>
          <p:nvPr/>
        </p:nvSpPr>
        <p:spPr>
          <a:xfrm>
            <a:off x="4758718" y="7834794"/>
            <a:ext cx="3199594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200"/>
              <a:t>5 Year Roadmap</a:t>
            </a:r>
          </a:p>
        </p:txBody>
      </p:sp>
      <p:sp>
        <p:nvSpPr>
          <p:cNvPr id="194" name="Shape 194"/>
          <p:cNvSpPr/>
          <p:nvPr/>
        </p:nvSpPr>
        <p:spPr>
          <a:xfrm>
            <a:off x="6901466" y="8627695"/>
            <a:ext cx="5620569" cy="620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u="sng" dirty="0">
                <a:hlinkClick r:id="rId2"/>
              </a:rPr>
              <a:t>http://github.com/SasView</a:t>
            </a:r>
          </a:p>
        </p:txBody>
      </p:sp>
      <p:sp>
        <p:nvSpPr>
          <p:cNvPr id="195" name="Shape 195"/>
          <p:cNvSpPr/>
          <p:nvPr/>
        </p:nvSpPr>
        <p:spPr>
          <a:xfrm>
            <a:off x="424420" y="8627695"/>
            <a:ext cx="4967586" cy="620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u="sng">
                <a:hlinkClick r:id="rId3"/>
              </a:rPr>
              <a:t>http://www.sasview.org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4339028" y="1151895"/>
            <a:ext cx="4326744" cy="578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8" tIns="48768" rIns="48768" bIns="48768">
            <a:spAutoFit/>
          </a:bodyPr>
          <a:lstStyle>
            <a:lvl1pPr defTabSz="866986">
              <a:defRPr sz="3400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www.sasview.org</a:t>
            </a:r>
          </a:p>
        </p:txBody>
      </p:sp>
      <p:sp>
        <p:nvSpPr>
          <p:cNvPr id="198" name="Shape 198"/>
          <p:cNvSpPr>
            <a:spLocks noGrp="1"/>
          </p:cNvSpPr>
          <p:nvPr>
            <p:ph type="title" idx="4294967295"/>
          </p:nvPr>
        </p:nvSpPr>
        <p:spPr>
          <a:xfrm>
            <a:off x="1828800" y="596900"/>
            <a:ext cx="9347200" cy="5461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3600">
                <a:solidFill>
                  <a:srgbClr val="24526E"/>
                </a:solidFill>
                <a:uFill>
                  <a:solidFill>
                    <a:srgbClr val="24526E"/>
                  </a:solidFill>
                </a:uFill>
              </a:defRPr>
            </a:lvl1pPr>
          </a:lstStyle>
          <a:p>
            <a:r>
              <a:rPr dirty="0"/>
              <a:t>Development Model</a:t>
            </a:r>
          </a:p>
        </p:txBody>
      </p:sp>
      <p:grpSp>
        <p:nvGrpSpPr>
          <p:cNvPr id="201" name="Group 201"/>
          <p:cNvGrpSpPr/>
          <p:nvPr/>
        </p:nvGrpSpPr>
        <p:grpSpPr>
          <a:xfrm>
            <a:off x="193202" y="1485546"/>
            <a:ext cx="4145826" cy="6009848"/>
            <a:chOff x="0" y="0"/>
            <a:chExt cx="5816284" cy="8431368"/>
          </a:xfrm>
        </p:grpSpPr>
        <p:sp>
          <p:nvSpPr>
            <p:cNvPr id="199" name="Shape 199"/>
            <p:cNvSpPr/>
            <p:nvPr/>
          </p:nvSpPr>
          <p:spPr>
            <a:xfrm>
              <a:off x="0" y="0"/>
              <a:ext cx="5816284" cy="8431368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/>
            <a:p>
              <a:pPr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2400" dirty="0"/>
                <a:t>Task and bug </a:t>
              </a:r>
              <a:r>
                <a:rPr sz="2400" dirty="0" smtClean="0"/>
                <a:t>tracking</a:t>
              </a:r>
              <a:r>
                <a:rPr lang="en-US" sz="2400" dirty="0" smtClean="0"/>
                <a:t>. Developer wiki</a:t>
              </a:r>
            </a:p>
            <a:p>
              <a:pPr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2400" dirty="0" smtClean="0"/>
                <a:t> trac.sasview.org</a:t>
              </a:r>
              <a:endParaRPr sz="2400" dirty="0">
                <a:hlinkClick r:id="rId2"/>
              </a:endParaRPr>
            </a:p>
            <a:p>
              <a:pPr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lang="en-US" u="sng" dirty="0" smtClean="0">
                <a:hlinkClick r:id="rId2"/>
              </a:endParaRPr>
            </a:p>
            <a:p>
              <a:pPr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u="sng" dirty="0">
                <a:hlinkClick r:id="rId2"/>
              </a:endParaRPr>
            </a:p>
            <a:p>
              <a:pPr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u="sng" dirty="0">
                <a:hlinkClick r:id="rId2"/>
              </a:endParaRPr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u="sng" dirty="0">
                <a:hlinkClick r:id="rId2"/>
              </a:endParaRPr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u="sng" dirty="0">
                <a:hlinkClick r:id="rId2"/>
              </a:endParaRPr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u="sng" dirty="0">
                <a:hlinkClick r:id="rId2"/>
              </a:endParaRPr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u="sng" dirty="0">
                <a:hlinkClick r:id="rId2"/>
              </a:endParaRPr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u="sng" dirty="0">
                <a:hlinkClick r:id="rId2"/>
              </a:endParaRPr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u="sng" dirty="0">
                <a:hlinkClick r:id="rId2"/>
              </a:endParaRPr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u="sng" dirty="0">
                <a:hlinkClick r:id="rId2"/>
              </a:endParaRPr>
            </a:p>
          </p:txBody>
        </p:sp>
        <p:pic>
          <p:nvPicPr>
            <p:cNvPr id="200" name="Screen Shot 2016-10-05 at 20.19.26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2968" y="1789419"/>
              <a:ext cx="5524578" cy="58356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" name="Group 1"/>
          <p:cNvGrpSpPr/>
          <p:nvPr/>
        </p:nvGrpSpPr>
        <p:grpSpPr>
          <a:xfrm>
            <a:off x="8750426" y="3929038"/>
            <a:ext cx="4155730" cy="5209629"/>
            <a:chOff x="8665772" y="2499958"/>
            <a:chExt cx="4155730" cy="5209629"/>
          </a:xfrm>
        </p:grpSpPr>
        <p:sp>
          <p:nvSpPr>
            <p:cNvPr id="202" name="Shape 202"/>
            <p:cNvSpPr/>
            <p:nvPr/>
          </p:nvSpPr>
          <p:spPr>
            <a:xfrm>
              <a:off x="8665772" y="2499958"/>
              <a:ext cx="4155730" cy="5209629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/>
            <a:p>
              <a:pPr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2400" dirty="0"/>
                <a:t>Automated Builds</a:t>
              </a:r>
            </a:p>
            <a:p>
              <a:pPr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2400" dirty="0" smtClean="0"/>
                <a:t>build.sasview.org</a:t>
              </a:r>
              <a:endParaRPr sz="2400" dirty="0"/>
            </a:p>
            <a:p>
              <a:pPr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lang="en-US" sz="2400" dirty="0" smtClean="0"/>
            </a:p>
            <a:p>
              <a:pPr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sz="2400" dirty="0"/>
            </a:p>
            <a:p>
              <a:pPr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sz="2400" dirty="0"/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sz="2400" dirty="0"/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  <a:p>
              <a:pPr algn="l" defTabSz="866986">
                <a:defRPr sz="3100"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pic>
          <p:nvPicPr>
            <p:cNvPr id="203" name="Screen Shot 2016-10-05 at 20.23.25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727403" y="3334802"/>
              <a:ext cx="4032469" cy="42012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5" name="Shape 205"/>
          <p:cNvSpPr/>
          <p:nvPr/>
        </p:nvSpPr>
        <p:spPr>
          <a:xfrm>
            <a:off x="1260185" y="6973079"/>
            <a:ext cx="201186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66986">
              <a:defRPr sz="25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Hosted by UT</a:t>
            </a:r>
          </a:p>
        </p:txBody>
      </p:sp>
      <p:sp>
        <p:nvSpPr>
          <p:cNvPr id="206" name="Shape 206"/>
          <p:cNvSpPr/>
          <p:nvPr/>
        </p:nvSpPr>
        <p:spPr>
          <a:xfrm>
            <a:off x="9945689" y="8573115"/>
            <a:ext cx="209712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66986">
              <a:defRPr sz="25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Hosted by ESS</a:t>
            </a:r>
          </a:p>
        </p:txBody>
      </p:sp>
      <p:sp>
        <p:nvSpPr>
          <p:cNvPr id="14" name="Shape 199"/>
          <p:cNvSpPr/>
          <p:nvPr/>
        </p:nvSpPr>
        <p:spPr>
          <a:xfrm>
            <a:off x="4472215" y="2489541"/>
            <a:ext cx="4145826" cy="5532795"/>
          </a:xfrm>
          <a:prstGeom prst="rect">
            <a:avLst/>
          </a:prstGeom>
          <a:noFill/>
          <a:ln w="12700" cap="flat">
            <a:solidFill>
              <a:srgbClr val="000000"/>
            </a:solidFill>
            <a:prstDash val="solid"/>
            <a:round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65023" tIns="65023" rIns="65023" bIns="65023" numCol="1" anchor="t">
            <a:spAutoFit/>
          </a:bodyPr>
          <a:lstStyle/>
          <a:p>
            <a:pPr defTabSz="866986">
              <a:defRPr sz="31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2400" dirty="0" smtClean="0"/>
              <a:t>Code Hosting and some CI/testing of PRs</a:t>
            </a:r>
          </a:p>
          <a:p>
            <a:pPr defTabSz="866986">
              <a:defRPr sz="3100">
                <a:latin typeface="Calibri"/>
                <a:ea typeface="Calibri"/>
                <a:cs typeface="Calibri"/>
                <a:sym typeface="Calibri"/>
              </a:defRPr>
            </a:pPr>
            <a:endParaRPr lang="en-US" sz="2400" dirty="0" smtClean="0"/>
          </a:p>
          <a:p>
            <a:pPr defTabSz="866986">
              <a:defRPr sz="3100">
                <a:latin typeface="Calibri"/>
                <a:ea typeface="Calibri"/>
                <a:cs typeface="Calibri"/>
                <a:sym typeface="Calibri"/>
              </a:defRPr>
            </a:pPr>
            <a:endParaRPr u="sng" dirty="0">
              <a:hlinkClick r:id="rId2"/>
            </a:endParaRPr>
          </a:p>
          <a:p>
            <a:pPr defTabSz="866986">
              <a:defRPr sz="3100">
                <a:latin typeface="Calibri"/>
                <a:ea typeface="Calibri"/>
                <a:cs typeface="Calibri"/>
                <a:sym typeface="Calibri"/>
              </a:defRPr>
            </a:pPr>
            <a:endParaRPr u="sng" dirty="0">
              <a:hlinkClick r:id="rId2"/>
            </a:endParaRPr>
          </a:p>
          <a:p>
            <a:pPr algn="l" defTabSz="866986">
              <a:defRPr sz="3100">
                <a:latin typeface="Calibri"/>
                <a:ea typeface="Calibri"/>
                <a:cs typeface="Calibri"/>
                <a:sym typeface="Calibri"/>
              </a:defRPr>
            </a:pPr>
            <a:endParaRPr u="sng" dirty="0">
              <a:hlinkClick r:id="rId2"/>
            </a:endParaRPr>
          </a:p>
          <a:p>
            <a:pPr algn="l" defTabSz="866986">
              <a:defRPr sz="3100">
                <a:latin typeface="Calibri"/>
                <a:ea typeface="Calibri"/>
                <a:cs typeface="Calibri"/>
                <a:sym typeface="Calibri"/>
              </a:defRPr>
            </a:pPr>
            <a:endParaRPr u="sng" dirty="0">
              <a:hlinkClick r:id="rId2"/>
            </a:endParaRPr>
          </a:p>
          <a:p>
            <a:pPr algn="l" defTabSz="866986">
              <a:defRPr sz="3100">
                <a:latin typeface="Calibri"/>
                <a:ea typeface="Calibri"/>
                <a:cs typeface="Calibri"/>
                <a:sym typeface="Calibri"/>
              </a:defRPr>
            </a:pPr>
            <a:endParaRPr u="sng" dirty="0">
              <a:hlinkClick r:id="rId2"/>
            </a:endParaRPr>
          </a:p>
          <a:p>
            <a:pPr algn="l" defTabSz="866986">
              <a:defRPr sz="3100">
                <a:latin typeface="Calibri"/>
                <a:ea typeface="Calibri"/>
                <a:cs typeface="Calibri"/>
                <a:sym typeface="Calibri"/>
              </a:defRPr>
            </a:pPr>
            <a:endParaRPr u="sng" dirty="0">
              <a:hlinkClick r:id="rId2"/>
            </a:endParaRPr>
          </a:p>
          <a:p>
            <a:pPr algn="l" defTabSz="866986">
              <a:defRPr sz="3100">
                <a:latin typeface="Calibri"/>
                <a:ea typeface="Calibri"/>
                <a:cs typeface="Calibri"/>
                <a:sym typeface="Calibri"/>
              </a:defRPr>
            </a:pPr>
            <a:endParaRPr u="sng" dirty="0">
              <a:hlinkClick r:id="rId2"/>
            </a:endParaRPr>
          </a:p>
          <a:p>
            <a:pPr algn="l" defTabSz="866986">
              <a:defRPr sz="3100">
                <a:latin typeface="Calibri"/>
                <a:ea typeface="Calibri"/>
                <a:cs typeface="Calibri"/>
                <a:sym typeface="Calibri"/>
              </a:defRPr>
            </a:pPr>
            <a:endParaRPr u="sng" dirty="0">
              <a:hlinkClick r:id="rId2"/>
            </a:endParaRPr>
          </a:p>
          <a:p>
            <a:pPr algn="l" defTabSz="866986">
              <a:defRPr sz="3100">
                <a:latin typeface="Calibri"/>
                <a:ea typeface="Calibri"/>
                <a:cs typeface="Calibri"/>
                <a:sym typeface="Calibri"/>
              </a:defRPr>
            </a:pPr>
            <a:endParaRPr u="sng" dirty="0">
              <a:hlinkClick r:id="rId2"/>
            </a:endParaRPr>
          </a:p>
        </p:txBody>
      </p:sp>
      <p:sp>
        <p:nvSpPr>
          <p:cNvPr id="16" name="Shape 205"/>
          <p:cNvSpPr/>
          <p:nvPr/>
        </p:nvSpPr>
        <p:spPr>
          <a:xfrm>
            <a:off x="5031605" y="7536148"/>
            <a:ext cx="3199595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66986">
              <a:defRPr sz="25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Hosted by </a:t>
            </a:r>
            <a:r>
              <a:rPr lang="en-US" dirty="0" smtClean="0"/>
              <a:t>GitHub etc ...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31" y="3243601"/>
            <a:ext cx="3791802" cy="33432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873" y="4995893"/>
            <a:ext cx="3640138" cy="2649874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4339028" y="1151895"/>
            <a:ext cx="4326744" cy="621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8" tIns="48768" rIns="48768" bIns="48768">
            <a:spAutoFit/>
          </a:bodyPr>
          <a:lstStyle>
            <a:lvl1pPr defTabSz="866986">
              <a:defRPr sz="3400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smtClean="0"/>
              <a:t>Communications</a:t>
            </a:r>
            <a:endParaRPr dirty="0"/>
          </a:p>
        </p:txBody>
      </p:sp>
      <p:sp>
        <p:nvSpPr>
          <p:cNvPr id="198" name="Shape 198"/>
          <p:cNvSpPr>
            <a:spLocks noGrp="1"/>
          </p:cNvSpPr>
          <p:nvPr>
            <p:ph type="title" idx="4294967295"/>
          </p:nvPr>
        </p:nvSpPr>
        <p:spPr>
          <a:xfrm>
            <a:off x="1828800" y="596900"/>
            <a:ext cx="9347200" cy="5461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defRPr sz="3600">
                <a:solidFill>
                  <a:srgbClr val="24526E"/>
                </a:solidFill>
                <a:uFill>
                  <a:solidFill>
                    <a:srgbClr val="24526E"/>
                  </a:solidFill>
                </a:uFill>
              </a:defRPr>
            </a:lvl1pPr>
          </a:lstStyle>
          <a:p>
            <a:r>
              <a:rPr dirty="0"/>
              <a:t>Development Model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90" y="1919654"/>
            <a:ext cx="6469666" cy="53002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90" y="6735648"/>
            <a:ext cx="6043613" cy="26668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4686300"/>
            <a:ext cx="6638743" cy="5067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69270" y="2106444"/>
            <a:ext cx="5218018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Helvetica Light"/>
              </a:rPr>
              <a:t>Mailing lists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management@sasview.org</a:t>
            </a:r>
            <a:endParaRPr lang="en-US" sz="2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help@sasview.org</a:t>
            </a:r>
            <a:endParaRPr lang="en-US" sz="2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charset="0"/>
                <a:ea typeface="Courier New" charset="0"/>
                <a:cs typeface="Courier New" charset="0"/>
                <a:sym typeface="Helvetica Light"/>
              </a:rPr>
              <a:t>developers@sasview.org</a:t>
            </a:r>
            <a:endParaRPr kumimoji="0" lang="en-US" sz="24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Courier New" charset="0"/>
              <a:ea typeface="Courier New" charset="0"/>
              <a:cs typeface="Courier New" charset="0"/>
              <a:sym typeface="Helvetica Light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users@sasview.org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urier New" charset="0"/>
              <a:ea typeface="Courier New" charset="0"/>
              <a:cs typeface="Courier New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30453426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Tahoma"/>
        <a:ea typeface="Tahoma"/>
        <a:cs typeface="Tahom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Tahoma"/>
        <a:ea typeface="Tahoma"/>
        <a:cs typeface="Tahom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</TotalTime>
  <Words>1187</Words>
  <Application>Microsoft Macintosh PowerPoint</Application>
  <PresentationFormat>Custom</PresentationFormat>
  <Paragraphs>291</Paragraphs>
  <Slides>41</Slides>
  <Notes>0</Notes>
  <HiddenSlides>16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Calibri</vt:lpstr>
      <vt:lpstr>Courier New</vt:lpstr>
      <vt:lpstr>Helvetica</vt:lpstr>
      <vt:lpstr>Helvetica Light</vt:lpstr>
      <vt:lpstr>Helvetica Neue</vt:lpstr>
      <vt:lpstr>Tahoma</vt:lpstr>
      <vt:lpstr>Wingdings</vt:lpstr>
      <vt:lpstr>Arial</vt:lpstr>
      <vt:lpstr>White</vt:lpstr>
      <vt:lpstr>SasView : A Small Angle Scattering Analysis Software Package</vt:lpstr>
      <vt:lpstr>Analysis Software - Who’s Job is it Anyway?</vt:lpstr>
      <vt:lpstr>Analysis Software - Who’s Job is it Anyway?</vt:lpstr>
      <vt:lpstr>A little history …</vt:lpstr>
      <vt:lpstr>Continuity …</vt:lpstr>
      <vt:lpstr>Expansion …</vt:lpstr>
      <vt:lpstr>Development Model</vt:lpstr>
      <vt:lpstr>Development Model</vt:lpstr>
      <vt:lpstr>Development Model</vt:lpstr>
      <vt:lpstr>Current Development Team</vt:lpstr>
      <vt:lpstr>What Can SasView Do?</vt:lpstr>
      <vt:lpstr>1D Analysis</vt:lpstr>
      <vt:lpstr>Fitting Algorithms</vt:lpstr>
      <vt:lpstr>Invariant Calculation</vt:lpstr>
      <vt:lpstr>P(r) Inversion</vt:lpstr>
      <vt:lpstr>Correlation Function Analysis (new!)</vt:lpstr>
      <vt:lpstr>SESANS Analysis</vt:lpstr>
      <vt:lpstr>Other Features</vt:lpstr>
      <vt:lpstr>2D Modelling</vt:lpstr>
      <vt:lpstr>Creating Models</vt:lpstr>
      <vt:lpstr>Creating Models</vt:lpstr>
      <vt:lpstr>SasView Marketplace</vt:lpstr>
      <vt:lpstr>SasView 4.1 is Out!</vt:lpstr>
      <vt:lpstr>Future …</vt:lpstr>
      <vt:lpstr>PowerPoint Presentation</vt:lpstr>
      <vt:lpstr>1D Analysis</vt:lpstr>
      <vt:lpstr>1D Analysis</vt:lpstr>
      <vt:lpstr>1D Analysis</vt:lpstr>
      <vt:lpstr>1D Analysis</vt:lpstr>
      <vt:lpstr>1D Analysis</vt:lpstr>
      <vt:lpstr>1D Analysis</vt:lpstr>
      <vt:lpstr>1D Analysis</vt:lpstr>
      <vt:lpstr>Constraints / Simultaneous Fit</vt:lpstr>
      <vt:lpstr>Constraints / Simultaneous Fit</vt:lpstr>
      <vt:lpstr>Constraints / Simultaneous Fit</vt:lpstr>
      <vt:lpstr>Constraints / Simultaneous Fit</vt:lpstr>
      <vt:lpstr>Constraints / Simultaneous Fit</vt:lpstr>
      <vt:lpstr>Fitting Algorithms</vt:lpstr>
      <vt:lpstr>Fitting Algorithms</vt:lpstr>
      <vt:lpstr>Fitting Algorithms</vt:lpstr>
      <vt:lpstr>Fitting Algorithms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SasView : A Small Angle Scattering Analysis Software Package</dc:title>
  <cp:lastModifiedBy>Andrew Jackson</cp:lastModifiedBy>
  <cp:revision>70</cp:revision>
  <dcterms:modified xsi:type="dcterms:W3CDTF">2017-04-24T14:39:47Z</dcterms:modified>
</cp:coreProperties>
</file>